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72" r:id="rId4"/>
    <p:sldId id="259" r:id="rId5"/>
    <p:sldId id="260" r:id="rId6"/>
    <p:sldId id="262" r:id="rId7"/>
    <p:sldId id="273" r:id="rId8"/>
    <p:sldId id="261" r:id="rId9"/>
    <p:sldId id="263" r:id="rId10"/>
    <p:sldId id="264" r:id="rId11"/>
    <p:sldId id="265" r:id="rId12"/>
    <p:sldId id="266" r:id="rId13"/>
    <p:sldId id="267" r:id="rId14"/>
    <p:sldId id="269" r:id="rId15"/>
    <p:sldId id="270" r:id="rId16"/>
    <p:sldId id="268" r:id="rId17"/>
    <p:sldId id="271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1" d="100"/>
          <a:sy n="81" d="100"/>
        </p:scale>
        <p:origin x="1498" y="5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11.03.2025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11.03.2025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11.03.2025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11.03.2025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11.03.2025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11.03.2025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11.03.2025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User\Desktop\Родители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9512" y="332656"/>
            <a:ext cx="88569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1600" b="1" kern="0" dirty="0">
                <a:solidFill>
                  <a:srgbClr val="002060"/>
                </a:solidFill>
                <a:latin typeface="+mj-lt"/>
                <a:ea typeface="Calibri" pitchFamily="34" charset="0"/>
                <a:cs typeface="Times New Roman" pitchFamily="18" charset="0"/>
              </a:rPr>
              <a:t>МУНИЦИПАЛЬНОЕ БЮДЖЕТНОЕ ДОШКОЛЬНОЕ ОБРАЗОВАТЕЛЬНОЕ УЧРЕЖДЕНИЕ – ДЕТСКИЙ САД №10 «ОГОНЕК»</a:t>
            </a:r>
            <a:endParaRPr lang="ru-RU" sz="1600" b="1" dirty="0">
              <a:ln w="12700">
                <a:solidFill>
                  <a:prstClr val="black"/>
                </a:solidFill>
                <a:prstDash val="solid"/>
              </a:ln>
              <a:solidFill>
                <a:srgbClr val="00206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j-lt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286000" y="2613392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endParaRPr lang="ru-RU" sz="2000" b="1" dirty="0">
              <a:ln w="12700">
                <a:solidFill>
                  <a:prstClr val="black"/>
                </a:solidFill>
                <a:prstDash val="solid"/>
              </a:ln>
              <a:solidFill>
                <a:prstClr val="black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83568" y="1720840"/>
            <a:ext cx="835292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Проект «Открытый детский сад – открытые родители».</a:t>
            </a:r>
            <a:endParaRPr lang="ru-RU" sz="4000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4355976" y="3789040"/>
            <a:ext cx="2952328" cy="9664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20000"/>
              </a:spcBef>
              <a:defRPr/>
            </a:pPr>
            <a:r>
              <a:rPr lang="ru-RU" sz="2800" b="1">
                <a:solidFill>
                  <a:srgbClr val="0070C0"/>
                </a:solidFill>
                <a:latin typeface="+mj-lt"/>
                <a:cs typeface="Times New Roman" pitchFamily="18" charset="0"/>
              </a:rPr>
              <a:t>Воспитатель:</a:t>
            </a:r>
            <a:endParaRPr lang="ru-RU" sz="2800" b="1" dirty="0">
              <a:solidFill>
                <a:srgbClr val="0070C0"/>
              </a:solidFill>
              <a:latin typeface="+mj-lt"/>
              <a:cs typeface="Times New Roman" pitchFamily="18" charset="0"/>
            </a:endParaRPr>
          </a:p>
          <a:p>
            <a:pPr lvl="0">
              <a:spcBef>
                <a:spcPct val="20000"/>
              </a:spcBef>
              <a:defRPr/>
            </a:pPr>
            <a:r>
              <a:rPr lang="ru-RU" sz="2400" b="1" dirty="0">
                <a:solidFill>
                  <a:srgbClr val="FF0000"/>
                </a:solidFill>
                <a:cs typeface="Times New Roman" pitchFamily="18" charset="0"/>
              </a:rPr>
              <a:t>Потапенко Е. Н.</a:t>
            </a:r>
          </a:p>
        </p:txBody>
      </p:sp>
    </p:spTree>
    <p:extLst>
      <p:ext uri="{BB962C8B-B14F-4D97-AF65-F5344CB8AC3E}">
        <p14:creationId xmlns:p14="http://schemas.microsoft.com/office/powerpoint/2010/main" val="39209542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D:\фоны през\hello_html_2935f28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43000" y="-1142999"/>
            <a:ext cx="6858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736776"/>
            <a:ext cx="3972743" cy="2644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736776"/>
            <a:ext cx="3456384" cy="2644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39552" y="332656"/>
            <a:ext cx="8157488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Мастер – класс «Новогодняя игрушка»</a:t>
            </a:r>
            <a:endParaRPr lang="ru-RU" sz="2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pic>
        <p:nvPicPr>
          <p:cNvPr id="4101" name="Picture 5" descr="C:\Users\User\Desktop\фотки распределить\IMG_20201214_17544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935" y="794321"/>
            <a:ext cx="3697025" cy="2778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:\Users\User\Desktop\фотки распределить\IMG_20201214_17551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8704" y="908721"/>
            <a:ext cx="3546039" cy="2664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28644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D:\фоны през\hello_html_2935f28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43000" y="-1143000"/>
            <a:ext cx="6858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483768" y="188640"/>
            <a:ext cx="3566653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cap="none" spc="0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  <a:effectLst/>
              </a:rPr>
              <a:t>Анкетирование</a:t>
            </a:r>
          </a:p>
        </p:txBody>
      </p:sp>
      <p:pic>
        <p:nvPicPr>
          <p:cNvPr id="1026" name="Picture 2" descr="C:\Users\User\Desktop\фотки распределить\IMG_20210409_07322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25"/>
          <a:stretch/>
        </p:blipFill>
        <p:spPr bwMode="auto">
          <a:xfrm rot="5400000">
            <a:off x="903611" y="232092"/>
            <a:ext cx="2799601" cy="360040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Desktop\фотки распределить\IMG-20210407-WA000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632491"/>
            <a:ext cx="2880321" cy="320248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C:\Users\User\Desktop\фотки распределить\IMG-20210407-WA0008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29" b="12525"/>
          <a:stretch/>
        </p:blipFill>
        <p:spPr bwMode="auto">
          <a:xfrm>
            <a:off x="1781608" y="3429000"/>
            <a:ext cx="4644008" cy="3262745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60137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D:\фоны през\hello_html_2935f28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099591" y="-1099591"/>
            <a:ext cx="6944817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 rot="10800000" flipV="1">
            <a:off x="0" y="279873"/>
            <a:ext cx="9144000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Акция «Не оставим без дворца ни синицу ни скворца»</a:t>
            </a:r>
            <a:endParaRPr lang="ru-RU" sz="28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pic>
        <p:nvPicPr>
          <p:cNvPr id="2050" name="Picture 2" descr="C:\Users\User\Desktop\фотки распределить\IMG_20210412_11194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57" t="10821" r="38344" b="30086"/>
          <a:stretch/>
        </p:blipFill>
        <p:spPr bwMode="auto">
          <a:xfrm>
            <a:off x="479732" y="842101"/>
            <a:ext cx="3456384" cy="428209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User\Desktop\фотки распределить\IMG_20210412_11192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9240" b="31561"/>
          <a:stretch/>
        </p:blipFill>
        <p:spPr bwMode="auto">
          <a:xfrm>
            <a:off x="5724128" y="824054"/>
            <a:ext cx="3024336" cy="4261130"/>
          </a:xfrm>
          <a:prstGeom prst="flowChartAlternateProcess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User\Desktop\фотки распределить\IMG_20210412_111213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23" t="20113" r="23014" b="8807"/>
          <a:stretch/>
        </p:blipFill>
        <p:spPr bwMode="auto">
          <a:xfrm>
            <a:off x="2339752" y="3472410"/>
            <a:ext cx="4104456" cy="2980926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0956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D:\фоны през\hello_html_2935f28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43000" y="-1143000"/>
            <a:ext cx="6858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83568" y="188640"/>
            <a:ext cx="8013472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Клякса</a:t>
            </a:r>
            <a:endParaRPr lang="ru-RU" sz="40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3074" name="Picture 2" descr="C:\Users\User\Desktop\фотки распределить\игра ср\IMG_20210411_13531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531" y="3573016"/>
            <a:ext cx="4201622" cy="2808312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User\Desktop\фотки распределить\IMG_20210411_14002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76"/>
          <a:stretch/>
        </p:blipFill>
        <p:spPr bwMode="auto">
          <a:xfrm>
            <a:off x="368234" y="875643"/>
            <a:ext cx="3765000" cy="2417817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User\Desktop\фотки распределить\IMG-20210411-WA0020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36" r="2330"/>
          <a:stretch/>
        </p:blipFill>
        <p:spPr bwMode="auto">
          <a:xfrm rot="16200000">
            <a:off x="5209020" y="193596"/>
            <a:ext cx="2830420" cy="3528390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User\Desktop\фотки распределить\IMG-20210411-WA0016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366"/>
          <a:stretch/>
        </p:blipFill>
        <p:spPr bwMode="auto">
          <a:xfrm>
            <a:off x="368234" y="3573016"/>
            <a:ext cx="3765000" cy="2974052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232012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D:\фоны през\hello_html_2935f28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43000" y="-1174723"/>
            <a:ext cx="6858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83568" y="332656"/>
            <a:ext cx="8013472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200" b="1" cap="none" spc="0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50800" algn="tl" rotWithShape="0">
                    <a:srgbClr val="000000"/>
                  </a:outerShdw>
                </a:effectLst>
                <a:latin typeface="+mj-lt"/>
              </a:rPr>
              <a:t>Консультации</a:t>
            </a:r>
          </a:p>
        </p:txBody>
      </p:sp>
      <p:pic>
        <p:nvPicPr>
          <p:cNvPr id="4098" name="Picture 2" descr="C:\Users\User\Desktop\фотки распределить\IMG-20210331-WA000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484783"/>
            <a:ext cx="2808312" cy="3434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User\Desktop\фотки распределить\IMG_20210419_120516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996"/>
          <a:stretch/>
        </p:blipFill>
        <p:spPr bwMode="auto">
          <a:xfrm>
            <a:off x="755576" y="1484784"/>
            <a:ext cx="2894302" cy="3434709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65828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D:\фоны през\hello_html_2935f28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43000" y="-1143000"/>
            <a:ext cx="6858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11560" y="332656"/>
            <a:ext cx="808548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Поделки</a:t>
            </a:r>
            <a:endParaRPr lang="ru-RU" sz="3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pic>
        <p:nvPicPr>
          <p:cNvPr id="5122" name="Picture 2" descr="C:\Users\User\Desktop\фотки распределить\IMG_20210409_09595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92"/>
          <a:stretch/>
        </p:blipFill>
        <p:spPr bwMode="auto">
          <a:xfrm>
            <a:off x="3502172" y="3429000"/>
            <a:ext cx="2304256" cy="28352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User\Desktop\фотки распределить\IMG_20210409_100049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87" t="11923" r="15884" b="6940"/>
          <a:stretch/>
        </p:blipFill>
        <p:spPr bwMode="auto">
          <a:xfrm>
            <a:off x="6807156" y="3933056"/>
            <a:ext cx="1845559" cy="2493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User\Desktop\фотки распределить\20201207_073420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3" t="18930" r="27650" b="15020"/>
          <a:stretch/>
        </p:blipFill>
        <p:spPr bwMode="auto">
          <a:xfrm rot="5400000">
            <a:off x="5218059" y="1649362"/>
            <a:ext cx="3178194" cy="2272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User\Desktop\фотки распределить\20201002_095128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29" t="5748" r="20254" b="6190"/>
          <a:stretch/>
        </p:blipFill>
        <p:spPr bwMode="auto">
          <a:xfrm rot="5400000">
            <a:off x="696607" y="644248"/>
            <a:ext cx="2668816" cy="2900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User\Desktop\фотки распределить\20200910_093525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5" t="39327"/>
          <a:stretch/>
        </p:blipFill>
        <p:spPr bwMode="auto">
          <a:xfrm rot="5400000">
            <a:off x="632283" y="3999326"/>
            <a:ext cx="2766865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User\Desktop\фотки распределить\20200831_080506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604167" y="1010718"/>
            <a:ext cx="2233989" cy="2170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749737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D:\фоны през\hello_html_2935f28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43000" y="-1143000"/>
            <a:ext cx="6858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11560" y="260648"/>
            <a:ext cx="808548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Праздники</a:t>
            </a:r>
            <a:endParaRPr lang="ru-RU" sz="36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pic>
        <p:nvPicPr>
          <p:cNvPr id="3074" name="Picture 2" descr="C:\Users\User\Desktop\фотки распределить\IMG-20201027-WA002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57" r="10559"/>
          <a:stretch/>
        </p:blipFill>
        <p:spPr bwMode="auto">
          <a:xfrm>
            <a:off x="5378123" y="260648"/>
            <a:ext cx="3528392" cy="2269198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User\Desktop\фотки распределить\IMG-20210416-WA0022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848" b="24191"/>
          <a:stretch/>
        </p:blipFill>
        <p:spPr bwMode="auto">
          <a:xfrm>
            <a:off x="395536" y="906979"/>
            <a:ext cx="3015659" cy="2019673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User\Desktop\фотки распределить\IMG-20210416-WA0010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77"/>
          <a:stretch/>
        </p:blipFill>
        <p:spPr bwMode="auto">
          <a:xfrm>
            <a:off x="107504" y="3960026"/>
            <a:ext cx="3672408" cy="2568026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User\Desktop\фотки распределить\IMG_20201223_110536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86" r="7256" b="6175"/>
          <a:stretch/>
        </p:blipFill>
        <p:spPr bwMode="auto">
          <a:xfrm>
            <a:off x="5670878" y="4080858"/>
            <a:ext cx="2942882" cy="2309694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User\Desktop\фотки распределить\IMG-20210415-WA0020.jp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142" r="19378"/>
          <a:stretch/>
        </p:blipFill>
        <p:spPr bwMode="auto">
          <a:xfrm>
            <a:off x="3193052" y="1700808"/>
            <a:ext cx="2603084" cy="3169452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17642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D:\фоны през\hello_html_2935f28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43000" y="-1143000"/>
            <a:ext cx="6858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User\Desktop\фотки распределить\20190528_1729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185174">
            <a:off x="1435332" y="1193407"/>
            <a:ext cx="3105465" cy="23290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Desktop\фотки распределить\IMG-20210331-WA000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93468">
            <a:off x="5042159" y="764704"/>
            <a:ext cx="2411760" cy="3215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01052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D:\фоны през\hello_html_2935f28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43000" y="-1143000"/>
            <a:ext cx="6858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67544" y="908720"/>
            <a:ext cx="8136904" cy="3950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49580" algn="just">
              <a:lnSpc>
                <a:spcPct val="115000"/>
              </a:lnSpc>
              <a:spcAft>
                <a:spcPts val="0"/>
              </a:spcAft>
            </a:pPr>
            <a:r>
              <a:rPr lang="ru-RU" sz="2000" b="1" dirty="0">
                <a:solidFill>
                  <a:srgbClr val="FF0000"/>
                </a:solidFill>
                <a:ea typeface="Times New Roman"/>
              </a:rPr>
              <a:t>Актуальность.                                                                                                                                  </a:t>
            </a:r>
            <a:r>
              <a:rPr lang="ru-RU" dirty="0">
                <a:latin typeface="Times New Roman"/>
                <a:ea typeface="Times New Roman"/>
              </a:rPr>
              <a:t>Проблема взаимодействия детского сада с семьей всегда была </a:t>
            </a:r>
            <a:r>
              <a:rPr lang="ru-RU" b="1" u="sng" dirty="0">
                <a:latin typeface="Times New Roman"/>
                <a:ea typeface="Times New Roman"/>
              </a:rPr>
              <a:t>актуальной.</a:t>
            </a:r>
            <a:r>
              <a:rPr lang="ru-RU" dirty="0">
                <a:latin typeface="Times New Roman"/>
                <a:ea typeface="Times New Roman"/>
              </a:rPr>
              <a:t> Актуальной, потому что участие родителей в жизни своих детей помогает увидеть им многое, а также, потому что все родители разные, к ним, как и к детям, нужен особый подход. </a:t>
            </a:r>
            <a:endParaRPr lang="ru-RU" sz="1600" dirty="0">
              <a:latin typeface="Times New Roman"/>
              <a:ea typeface="Times New Roman"/>
            </a:endParaRPr>
          </a:p>
          <a:p>
            <a:pPr indent="449580" algn="just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/>
                <a:ea typeface="Times New Roman"/>
              </a:rPr>
              <a:t>По наблюдениям педагогов, а также из бесед с родителями,  мы сделали следующие выводы: на мероприятиях информационного характера родителей увидишь не часто, больше родителей привлекают мероприятия развлекательного характера. В основном, они интересуются только питанием ребенка, считают, что детский сад – место, где только присматривают за детьми, пока родители на работе. И мы, педагоги, очень часто испытываем большие трудности в общении с родителями по этой причине. </a:t>
            </a:r>
            <a:endParaRPr lang="ru-RU" sz="16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5851656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D:\фоны през\hello_html_2935f28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06996" y="-1178678"/>
            <a:ext cx="6858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827584" y="764704"/>
            <a:ext cx="7632848" cy="51891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solidFill>
                  <a:srgbClr val="FF0000"/>
                </a:solidFill>
                <a:ea typeface="Times New Roman"/>
              </a:rPr>
              <a:t>Участники проекта</a:t>
            </a:r>
            <a:r>
              <a:rPr lang="ru-RU" i="1" dirty="0">
                <a:solidFill>
                  <a:srgbClr val="FF0000"/>
                </a:solidFill>
                <a:ea typeface="Times New Roman"/>
              </a:rPr>
              <a:t>:</a:t>
            </a:r>
            <a:r>
              <a:rPr lang="ru-RU" dirty="0">
                <a:solidFill>
                  <a:srgbClr val="FF0000"/>
                </a:solidFill>
                <a:ea typeface="Times New Roman"/>
              </a:rPr>
              <a:t> </a:t>
            </a:r>
            <a:r>
              <a:rPr lang="ru-RU" dirty="0">
                <a:latin typeface="Times New Roman" pitchFamily="18" charset="0"/>
                <a:ea typeface="Times New Roman"/>
                <a:cs typeface="Times New Roman" pitchFamily="18" charset="0"/>
              </a:rPr>
              <a:t>воспитанники и их родители (законные представители), педагогический коллектив образовательного учреждения.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solidFill>
                  <a:srgbClr val="FF0000"/>
                </a:solidFill>
                <a:ea typeface="Times New Roman"/>
              </a:rPr>
              <a:t>Условия реализации проекта</a:t>
            </a:r>
            <a:r>
              <a:rPr lang="ru-RU" dirty="0">
                <a:solidFill>
                  <a:srgbClr val="FF0000"/>
                </a:solidFill>
                <a:ea typeface="Times New Roman"/>
              </a:rPr>
              <a:t>: </a:t>
            </a:r>
            <a:r>
              <a:rPr lang="ru-RU" dirty="0">
                <a:latin typeface="Times New Roman" pitchFamily="18" charset="0"/>
                <a:ea typeface="Times New Roman"/>
                <a:cs typeface="Times New Roman" pitchFamily="18" charset="0"/>
              </a:rPr>
              <a:t>заинтересованность детей и родителей, регулярность и систематичность работы.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solidFill>
                  <a:srgbClr val="FF0000"/>
                </a:solidFill>
                <a:ea typeface="Times New Roman"/>
              </a:rPr>
              <a:t>Сроки реализации проекта</a:t>
            </a:r>
            <a:r>
              <a:rPr lang="ru-RU" dirty="0">
                <a:solidFill>
                  <a:srgbClr val="FF0000"/>
                </a:solidFill>
                <a:ea typeface="Times New Roman"/>
              </a:rPr>
              <a:t>:  </a:t>
            </a:r>
            <a:r>
              <a:rPr lang="ru-RU" dirty="0">
                <a:ea typeface="Times New Roman"/>
              </a:rPr>
              <a:t>с сентября 2020г. по май 2021г.                                </a:t>
            </a:r>
            <a:r>
              <a:rPr lang="ru-RU" b="1" dirty="0">
                <a:solidFill>
                  <a:srgbClr val="FF0000"/>
                </a:solidFill>
                <a:ea typeface="Times New Roman"/>
              </a:rPr>
              <a:t>Тип проекта</a:t>
            </a:r>
            <a:r>
              <a:rPr lang="ru-RU" i="1" dirty="0">
                <a:solidFill>
                  <a:srgbClr val="FF0000"/>
                </a:solidFill>
                <a:ea typeface="Times New Roman"/>
              </a:rPr>
              <a:t>: </a:t>
            </a:r>
            <a:r>
              <a:rPr lang="ru-RU" dirty="0">
                <a:latin typeface="Times New Roman" pitchFamily="18" charset="0"/>
                <a:ea typeface="Times New Roman"/>
                <a:cs typeface="Times New Roman" pitchFamily="18" charset="0"/>
              </a:rPr>
              <a:t>долгосрочный, </a:t>
            </a:r>
            <a:r>
              <a:rPr lang="ru-RU" dirty="0">
                <a:ea typeface="Times New Roman"/>
                <a:cs typeface="Times New Roman"/>
              </a:rPr>
              <a:t> практико-ориентированный</a:t>
            </a:r>
            <a:endParaRPr lang="ru-RU" dirty="0">
              <a:effectLst/>
              <a:latin typeface="Times New Roman" pitchFamily="18" charset="0"/>
              <a:ea typeface="Times New Roman"/>
              <a:cs typeface="Times New Roman" pitchFamily="18" charset="0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solidFill>
                  <a:srgbClr val="FF0000"/>
                </a:solidFill>
                <a:ea typeface="Times New Roman"/>
              </a:rPr>
              <a:t>Основные принципы организации работы с семьей:</a:t>
            </a:r>
            <a:endParaRPr lang="ru-RU" dirty="0">
              <a:solidFill>
                <a:srgbClr val="FF0000"/>
              </a:solidFill>
              <a:ea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 pitchFamily="18" charset="0"/>
                <a:ea typeface="Times New Roman"/>
                <a:cs typeface="Times New Roman" pitchFamily="18" charset="0"/>
              </a:rPr>
              <a:t>- открытость детского сада для семьи (каждому родителю обеспечивается возможность знать и видеть, как живет и развивается его ребенок);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 pitchFamily="18" charset="0"/>
                <a:ea typeface="Times New Roman"/>
                <a:cs typeface="Times New Roman" pitchFamily="18" charset="0"/>
              </a:rPr>
              <a:t>- сотрудничество педагогов и родителей в воспитании детей;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 pitchFamily="18" charset="0"/>
                <a:ea typeface="Times New Roman"/>
                <a:cs typeface="Times New Roman" pitchFamily="18" charset="0"/>
              </a:rPr>
              <a:t>- создание активной развивающей среды, обеспечивающей единые подходы к развитию личности в семье и детском коллективе;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 pitchFamily="18" charset="0"/>
                <a:ea typeface="Times New Roman"/>
                <a:cs typeface="Times New Roman" pitchFamily="18" charset="0"/>
              </a:rPr>
              <a:t>- установление доверительных и партнерских отношений с родителями;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latin typeface="Times New Roman" pitchFamily="18" charset="0"/>
                <a:ea typeface="Times New Roman"/>
                <a:cs typeface="Times New Roman" pitchFamily="18" charset="0"/>
              </a:rPr>
              <a:t>- дифференцированный подход к различным семьям, учет их индивидуальных особенностей.</a:t>
            </a:r>
          </a:p>
          <a:p>
            <a:pPr>
              <a:lnSpc>
                <a:spcPct val="115000"/>
              </a:lnSpc>
              <a:spcAft>
                <a:spcPts val="0"/>
              </a:spcAft>
            </a:pPr>
            <a:endParaRPr lang="ru-RU" dirty="0">
              <a:effectLst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4167832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D:\фоны през\hello_html_2935f28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43000" y="-1143000"/>
            <a:ext cx="6858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67544" y="476672"/>
            <a:ext cx="8208912" cy="575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solidFill>
                  <a:srgbClr val="FF0000"/>
                </a:solidFill>
                <a:latin typeface="Arial"/>
                <a:ea typeface="Times New Roman"/>
                <a:cs typeface="Times New Roman"/>
              </a:rPr>
              <a:t>Цель проекта</a:t>
            </a:r>
            <a:r>
              <a:rPr lang="ru-RU" dirty="0">
                <a:solidFill>
                  <a:srgbClr val="FF0000"/>
                </a:solidFill>
                <a:latin typeface="Arial"/>
                <a:ea typeface="Times New Roman"/>
                <a:cs typeface="Times New Roman"/>
              </a:rPr>
              <a:t>: </a:t>
            </a:r>
            <a:r>
              <a:rPr lang="ru-RU" sz="2000" b="1" dirty="0">
                <a:solidFill>
                  <a:srgbClr val="000000"/>
                </a:solidFill>
                <a:ea typeface="Times New Roman"/>
                <a:cs typeface="Times New Roman"/>
              </a:rPr>
              <a:t>создание и внедрение в образовательный процесс дошкольного учреждения модели взаимодействия педагогов с семьями воспитанников, </a:t>
            </a:r>
            <a:r>
              <a:rPr lang="ru-RU" sz="2000" b="1" dirty="0">
                <a:solidFill>
                  <a:srgbClr val="000000"/>
                </a:solidFill>
                <a:ea typeface="Times New Roman"/>
              </a:rPr>
              <a:t>установление доверительных отношений между детьми, родителями и педагогами, объединение их в одну команду, </a:t>
            </a:r>
            <a:r>
              <a:rPr lang="ru-RU" sz="2000" b="1" dirty="0">
                <a:solidFill>
                  <a:srgbClr val="000000"/>
                </a:solidFill>
                <a:ea typeface="Times New Roman"/>
                <a:cs typeface="Times New Roman"/>
              </a:rPr>
              <a:t>вовлечение их в единое образовательное пространство как полноправных субъектов деятельности.</a:t>
            </a:r>
            <a:endParaRPr lang="ru-RU" sz="2000" b="1" dirty="0">
              <a:ea typeface="Times New Roman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> </a:t>
            </a:r>
            <a:r>
              <a:rPr lang="ru-RU" b="1" dirty="0">
                <a:solidFill>
                  <a:srgbClr val="FF0000"/>
                </a:solidFill>
                <a:latin typeface="Arial"/>
                <a:ea typeface="Times New Roman"/>
                <a:cs typeface="Times New Roman"/>
              </a:rPr>
              <a:t>Задачи проекта:</a:t>
            </a:r>
            <a:endParaRPr lang="ru-RU" sz="1600" dirty="0">
              <a:solidFill>
                <a:srgbClr val="FF0000"/>
              </a:solidFill>
              <a:ea typeface="Times New Roman"/>
              <a:cs typeface="Times New Roman"/>
            </a:endParaRPr>
          </a:p>
          <a:p>
            <a:pPr lvl="0" algn="just">
              <a:lnSpc>
                <a:spcPct val="115000"/>
              </a:lnSpc>
            </a:pPr>
            <a:r>
              <a:rPr lang="ru-RU" b="1" dirty="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>  - подбор и апробация активных форм взаимодействия с родителями   дошкольников  для эффективного сотрудничества ДОУ с семьёй;</a:t>
            </a:r>
            <a:r>
              <a:rPr lang="ru-RU" sz="2000" b="1" dirty="0">
                <a:solidFill>
                  <a:prstClr val="black"/>
                </a:solidFill>
                <a:ea typeface="Times New Roman"/>
                <a:cs typeface="Times New Roman"/>
              </a:rPr>
              <a:t> повысить педагогические и воспитательные умения родителей.</a:t>
            </a:r>
          </a:p>
          <a:p>
            <a:pPr lvl="0" algn="just">
              <a:lnSpc>
                <a:spcPct val="115000"/>
              </a:lnSpc>
              <a:spcAft>
                <a:spcPts val="0"/>
              </a:spcAft>
              <a:buSzPts val="1000"/>
              <a:tabLst>
                <a:tab pos="457200" algn="l"/>
              </a:tabLst>
            </a:pPr>
            <a:r>
              <a:rPr lang="ru-RU" b="1" dirty="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>-  создать условия для творческого самовыражения, самореализации субъектов образовательного процесса через проведение совместных детско-родительских мероприятий;</a:t>
            </a:r>
            <a:endParaRPr lang="ru-RU" sz="1600" b="1" dirty="0">
              <a:ea typeface="Times New Roman"/>
              <a:cs typeface="Times New Roman"/>
            </a:endParaRPr>
          </a:p>
          <a:p>
            <a:pPr lvl="0" algn="just">
              <a:lnSpc>
                <a:spcPct val="115000"/>
              </a:lnSpc>
              <a:spcAft>
                <a:spcPts val="0"/>
              </a:spcAft>
              <a:buSzPts val="1000"/>
              <a:tabLst>
                <a:tab pos="457200" algn="l"/>
              </a:tabLst>
            </a:pPr>
            <a:r>
              <a:rPr lang="ru-RU" b="1" dirty="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>- проанализировать результаты, выявить эффективность и возможности трансляции данного опыта. </a:t>
            </a: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SzPts val="1000"/>
              <a:buFont typeface="Symbol"/>
              <a:buChar char=""/>
              <a:tabLst>
                <a:tab pos="457200" algn="l"/>
              </a:tabLst>
            </a:pPr>
            <a:endParaRPr lang="ru-RU" sz="1600" b="1" dirty="0">
              <a:ea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659065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D:\фоны през\hello_html_2935f28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43000" y="-1143000"/>
            <a:ext cx="6858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39552" y="675169"/>
            <a:ext cx="8208912" cy="2959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solidFill>
                  <a:srgbClr val="FF0000"/>
                </a:solidFill>
                <a:latin typeface="+mj-lt"/>
                <a:ea typeface="Times New Roman"/>
                <a:cs typeface="Times New Roman"/>
              </a:rPr>
              <a:t>Реализация проекта проходит по двум основным направлениям взаимодействия с семьей:</a:t>
            </a:r>
            <a:endParaRPr lang="ru-RU" sz="1600" b="1" dirty="0">
              <a:solidFill>
                <a:srgbClr val="FF0000"/>
              </a:solidFill>
              <a:latin typeface="+mj-lt"/>
              <a:ea typeface="Times New Roman"/>
              <a:cs typeface="Times New Roman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tabLst>
                <a:tab pos="457200" algn="l"/>
              </a:tabLst>
            </a:pPr>
            <a:r>
              <a:rPr lang="ru-RU" dirty="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>    - Повышение уровня педагогической компетентности родителей через родительские собрания, устные журналы, родительские уголки, папки-передвижки, групповые консультации, индивидуальные беседы, родительские гостиные, «круглые столы».</a:t>
            </a:r>
            <a:endParaRPr lang="ru-RU" sz="1600" dirty="0">
              <a:ea typeface="Times New Roman"/>
              <a:cs typeface="Times New Roman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tabLst>
                <a:tab pos="457200" algn="l"/>
              </a:tabLst>
            </a:pPr>
            <a:r>
              <a:rPr lang="ru-RU" dirty="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>    - Привлечение родителей к работе детского сада посредством организации досуговых мероприятий с применением нетрадиционных форм.</a:t>
            </a:r>
            <a:endParaRPr lang="ru-RU" sz="1600" dirty="0">
              <a:ea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4477776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D:\фоны през\hello_html_2935f28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43000" y="-1143000"/>
            <a:ext cx="6858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95536" y="476672"/>
            <a:ext cx="8352928" cy="55076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>Прогнозируемые результаты и критерии их оценивания:</a:t>
            </a:r>
            <a:br>
              <a:rPr lang="ru-RU" dirty="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</a:br>
            <a:r>
              <a:rPr lang="ru-RU" dirty="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>Главным критерием оценки  результатов являются отзывы родителей; «обратная связь», выставки. Возможные риски: не все родители будут активны.</a:t>
            </a:r>
            <a:endParaRPr lang="ru-RU" sz="1600" dirty="0">
              <a:ea typeface="Times New Roman"/>
              <a:cs typeface="Times New Roman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b="1" dirty="0">
                <a:solidFill>
                  <a:srgbClr val="FF0000"/>
                </a:solidFill>
                <a:latin typeface="Arial"/>
                <a:ea typeface="Times New Roman"/>
                <a:cs typeface="Times New Roman"/>
              </a:rPr>
              <a:t>В процессе реализации проектной деятельности ожидаются следующие результаты:</a:t>
            </a:r>
            <a:endParaRPr lang="ru-RU" sz="1600" b="1" dirty="0">
              <a:solidFill>
                <a:srgbClr val="FF0000"/>
              </a:solidFill>
              <a:ea typeface="Times New Roman"/>
              <a:cs typeface="Times New Roman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ru-RU" dirty="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>совместная работа группы «ПЧЕЛКА» с семьёй будет способствовать созданию единого образовательного пространства для всех участников проектной деятельности;</a:t>
            </a:r>
            <a:endParaRPr lang="ru-RU" sz="1600" dirty="0">
              <a:ea typeface="Times New Roman"/>
              <a:cs typeface="Times New Roman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ru-RU" dirty="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>открытость и доступность деятельности ДОУ для родителей и общественности;</a:t>
            </a:r>
            <a:endParaRPr lang="ru-RU" sz="1600" dirty="0">
              <a:ea typeface="Times New Roman"/>
              <a:cs typeface="Times New Roman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ru-RU" dirty="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>родители из «наблюдателей» превратятся в активных участников образовательного процесса; </a:t>
            </a:r>
            <a:endParaRPr lang="ru-RU" sz="1600" dirty="0">
              <a:ea typeface="Times New Roman"/>
              <a:cs typeface="Times New Roman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ru-RU" dirty="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>повышение уровня педагогической компетентности родителей в вопросах воспитания и развития дошкольников посредством наглядно-информационной поддержки семьи;</a:t>
            </a:r>
            <a:endParaRPr lang="ru-RU" sz="1600" dirty="0">
              <a:ea typeface="Times New Roman"/>
              <a:cs typeface="Times New Roman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SzPts val="1000"/>
              <a:buFont typeface="Symbol"/>
              <a:buChar char=""/>
              <a:tabLst>
                <a:tab pos="457200" algn="l"/>
              </a:tabLst>
            </a:pPr>
            <a:r>
              <a:rPr lang="ru-RU" dirty="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>создание современной модели взаимодействия ДОУ и семьи.</a:t>
            </a:r>
            <a:endParaRPr lang="ru-RU" sz="1600" dirty="0">
              <a:ea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2673562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D:\фоны през\hello_html_2935f28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43000" y="-1143000"/>
            <a:ext cx="6858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95536" y="476672"/>
            <a:ext cx="8352928" cy="3903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dirty="0">
                <a:solidFill>
                  <a:srgbClr val="000000"/>
                </a:solidFill>
                <a:latin typeface="Arial"/>
                <a:ea typeface="Times New Roman"/>
                <a:cs typeface="Times New Roman"/>
              </a:rPr>
              <a:t>.</a:t>
            </a:r>
            <a:endParaRPr lang="ru-RU" sz="1600" dirty="0">
              <a:ea typeface="Times New Roman"/>
              <a:cs typeface="Times New Roman"/>
            </a:endParaRPr>
          </a:p>
        </p:txBody>
      </p:sp>
      <p:pic>
        <p:nvPicPr>
          <p:cNvPr id="4" name="Picture 6" descr="C:\Users\User\Desktop\фотки распределить\20200803_112948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11" t="1127" r="9453" b="-1127"/>
          <a:stretch/>
        </p:blipFill>
        <p:spPr bwMode="auto">
          <a:xfrm rot="5400000">
            <a:off x="917593" y="-45386"/>
            <a:ext cx="2844318" cy="3600402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D:\лето праздн.2020\IMG-20200821-WA007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284984"/>
            <a:ext cx="4032448" cy="3024336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D:\лето праздн.2020\IMG-20200825-WA0078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921" b="26723"/>
          <a:stretch/>
        </p:blipFill>
        <p:spPr bwMode="auto">
          <a:xfrm>
            <a:off x="4515578" y="3359409"/>
            <a:ext cx="3960440" cy="2875485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D:\лето праздн.2020\IMG-20200821-WA0152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83" b="3578"/>
          <a:stretch/>
        </p:blipFill>
        <p:spPr bwMode="auto">
          <a:xfrm>
            <a:off x="4421088" y="237931"/>
            <a:ext cx="4231744" cy="3047053"/>
          </a:xfrm>
          <a:prstGeom prst="ellipse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49760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D:\фоны през\hello_html_2935f28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43000" y="-1143000"/>
            <a:ext cx="6858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User\Desktop\фотки распределить\20200923_101245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42"/>
          <a:stretch/>
        </p:blipFill>
        <p:spPr bwMode="auto">
          <a:xfrm rot="4747018">
            <a:off x="14811" y="1239674"/>
            <a:ext cx="3549721" cy="2644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User\Desktop\фотки распределить\20200929_12110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201598">
            <a:off x="5692864" y="1031468"/>
            <a:ext cx="3361228" cy="2872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User\Desktop\фотки распределить\20201113_123928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75" r="3088" b="11759"/>
          <a:stretch/>
        </p:blipFill>
        <p:spPr bwMode="auto">
          <a:xfrm rot="21388623">
            <a:off x="2848678" y="3938759"/>
            <a:ext cx="4006939" cy="2625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483768" y="569239"/>
            <a:ext cx="4320481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4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Наши газеты</a:t>
            </a:r>
            <a:endParaRPr lang="ru-RU" sz="48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8181304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D:\фоны през\hello_html_2935f28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43000" y="-1143000"/>
            <a:ext cx="6858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User\Desktop\фотки распределить\IMG-20210331-WA000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24"/>
          <a:stretch/>
        </p:blipFill>
        <p:spPr bwMode="auto">
          <a:xfrm>
            <a:off x="660503" y="692697"/>
            <a:ext cx="3341757" cy="2657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User\Desktop\фотки распределить\IMG_20210318_18015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521859"/>
            <a:ext cx="3833859" cy="29995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User\Desktop\фотки распределить\IMG_20210318_180238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3" b="5293"/>
          <a:stretch/>
        </p:blipFill>
        <p:spPr bwMode="auto">
          <a:xfrm>
            <a:off x="490983" y="3429000"/>
            <a:ext cx="3680796" cy="303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23528" y="116632"/>
            <a:ext cx="8373511" cy="52322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solidFill>
                  <a:srgbClr val="FF0000"/>
                </a:solidFill>
              </a:rPr>
              <a:t>Мастер – класс  «Наша Безопасность»</a:t>
            </a:r>
            <a:endParaRPr lang="ru-RU" sz="28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FF0000"/>
              </a:solidFill>
              <a:effectLst/>
            </a:endParaRPr>
          </a:p>
        </p:txBody>
      </p:sp>
      <p:pic>
        <p:nvPicPr>
          <p:cNvPr id="3080" name="Picture 8" descr="C:\Users\User\Desktop\фотки распределить\IMG_20210318_180606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717032"/>
            <a:ext cx="3833859" cy="275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32063" y="1268760"/>
            <a:ext cx="4078287" cy="3823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15710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515</TotalTime>
  <Words>586</Words>
  <Application>Microsoft Office PowerPoint</Application>
  <PresentationFormat>Экран (4:3)</PresentationFormat>
  <Paragraphs>40</Paragraphs>
  <Slides>17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2" baseType="lpstr">
      <vt:lpstr>Arial</vt:lpstr>
      <vt:lpstr>Calibri</vt:lpstr>
      <vt:lpstr>Symbol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35</cp:revision>
  <dcterms:created xsi:type="dcterms:W3CDTF">2021-04-06T07:47:37Z</dcterms:created>
  <dcterms:modified xsi:type="dcterms:W3CDTF">2025-03-11T07:15:49Z</dcterms:modified>
</cp:coreProperties>
</file>