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6858000" cy="9906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23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50" y="1621191"/>
            <a:ext cx="5143500" cy="3448756"/>
          </a:xfrm>
        </p:spPr>
        <p:txBody>
          <a:bodyPr anchor="b"/>
          <a:lstStyle>
            <a:lvl1pPr algn="ctr">
              <a:defRPr sz="8666"/>
            </a:lvl1pPr>
          </a:lstStyle>
          <a:p>
            <a:r>
              <a:rPr lang="ru-RU" smtClean="0"/>
              <a:t>Образец заголовка</a:t>
            </a:r>
            <a:endParaRPr lang="ru-RU"/>
          </a:p>
        </p:txBody>
      </p:sp>
      <p:sp>
        <p:nvSpPr>
          <p:cNvPr id="3" name="Подзаголовок 2"/>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56B30D4-B7F7-4AB2-B446-6AE35E780204}" type="datetimeFigureOut">
              <a:rPr lang="ru-RU" smtClean="0"/>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673A61-4E1D-4D2E-AADE-41F6A65EFE94}" type="slidenum">
              <a:rPr lang="ru-RU" smtClean="0"/>
              <a:t>‹#›</a:t>
            </a:fld>
            <a:endParaRPr lang="ru-RU"/>
          </a:p>
        </p:txBody>
      </p:sp>
    </p:spTree>
    <p:extLst>
      <p:ext uri="{BB962C8B-B14F-4D97-AF65-F5344CB8AC3E}">
        <p14:creationId xmlns:p14="http://schemas.microsoft.com/office/powerpoint/2010/main" val="105771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6B30D4-B7F7-4AB2-B446-6AE35E780204}" type="datetimeFigureOut">
              <a:rPr lang="ru-RU" smtClean="0"/>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673A61-4E1D-4D2E-AADE-41F6A65EFE94}" type="slidenum">
              <a:rPr lang="ru-RU" smtClean="0"/>
              <a:t>‹#›</a:t>
            </a:fld>
            <a:endParaRPr lang="ru-RU"/>
          </a:p>
        </p:txBody>
      </p:sp>
    </p:spTree>
    <p:extLst>
      <p:ext uri="{BB962C8B-B14F-4D97-AF65-F5344CB8AC3E}">
        <p14:creationId xmlns:p14="http://schemas.microsoft.com/office/powerpoint/2010/main" val="243324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6" y="527403"/>
            <a:ext cx="1478756" cy="839487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7" y="527403"/>
            <a:ext cx="4350544" cy="839487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6B30D4-B7F7-4AB2-B446-6AE35E780204}" type="datetimeFigureOut">
              <a:rPr lang="ru-RU" smtClean="0"/>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673A61-4E1D-4D2E-AADE-41F6A65EFE94}" type="slidenum">
              <a:rPr lang="ru-RU" smtClean="0"/>
              <a:t>‹#›</a:t>
            </a:fld>
            <a:endParaRPr lang="ru-RU"/>
          </a:p>
        </p:txBody>
      </p:sp>
    </p:spTree>
    <p:extLst>
      <p:ext uri="{BB962C8B-B14F-4D97-AF65-F5344CB8AC3E}">
        <p14:creationId xmlns:p14="http://schemas.microsoft.com/office/powerpoint/2010/main" val="216746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6B30D4-B7F7-4AB2-B446-6AE35E780204}" type="datetimeFigureOut">
              <a:rPr lang="ru-RU" smtClean="0"/>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673A61-4E1D-4D2E-AADE-41F6A65EFE94}" type="slidenum">
              <a:rPr lang="ru-RU" smtClean="0"/>
              <a:t>‹#›</a:t>
            </a:fld>
            <a:endParaRPr lang="ru-RU"/>
          </a:p>
        </p:txBody>
      </p:sp>
    </p:spTree>
    <p:extLst>
      <p:ext uri="{BB962C8B-B14F-4D97-AF65-F5344CB8AC3E}">
        <p14:creationId xmlns:p14="http://schemas.microsoft.com/office/powerpoint/2010/main" val="412367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916" y="2469622"/>
            <a:ext cx="5915025" cy="4120620"/>
          </a:xfrm>
        </p:spPr>
        <p:txBody>
          <a:bodyPr anchor="b"/>
          <a:lstStyle>
            <a:lvl1pPr>
              <a:defRPr sz="8666"/>
            </a:lvl1pPr>
          </a:lstStyle>
          <a:p>
            <a:r>
              <a:rPr lang="ru-RU" smtClean="0"/>
              <a:t>Образец заголовка</a:t>
            </a:r>
            <a:endParaRPr lang="ru-RU"/>
          </a:p>
        </p:txBody>
      </p:sp>
      <p:sp>
        <p:nvSpPr>
          <p:cNvPr id="3" name="Текст 2"/>
          <p:cNvSpPr>
            <a:spLocks noGrp="1"/>
          </p:cNvSpPr>
          <p:nvPr>
            <p:ph type="body" idx="1"/>
          </p:nvPr>
        </p:nvSpPr>
        <p:spPr>
          <a:xfrm>
            <a:off x="467916" y="6629225"/>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56B30D4-B7F7-4AB2-B446-6AE35E780204}" type="datetimeFigureOut">
              <a:rPr lang="ru-RU" smtClean="0"/>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673A61-4E1D-4D2E-AADE-41F6A65EFE94}" type="slidenum">
              <a:rPr lang="ru-RU" smtClean="0"/>
              <a:t>‹#›</a:t>
            </a:fld>
            <a:endParaRPr lang="ru-RU"/>
          </a:p>
        </p:txBody>
      </p:sp>
    </p:spTree>
    <p:extLst>
      <p:ext uri="{BB962C8B-B14F-4D97-AF65-F5344CB8AC3E}">
        <p14:creationId xmlns:p14="http://schemas.microsoft.com/office/powerpoint/2010/main" val="416725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8" y="2637014"/>
            <a:ext cx="2914650" cy="62852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71863" y="2637014"/>
            <a:ext cx="2914650" cy="62852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56B30D4-B7F7-4AB2-B446-6AE35E780204}" type="datetimeFigureOut">
              <a:rPr lang="ru-RU" smtClean="0"/>
              <a:t>02.06.2022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673A61-4E1D-4D2E-AADE-41F6A65EFE94}" type="slidenum">
              <a:rPr lang="ru-RU" smtClean="0"/>
              <a:t>‹#›</a:t>
            </a:fld>
            <a:endParaRPr lang="ru-RU"/>
          </a:p>
        </p:txBody>
      </p:sp>
    </p:spTree>
    <p:extLst>
      <p:ext uri="{BB962C8B-B14F-4D97-AF65-F5344CB8AC3E}">
        <p14:creationId xmlns:p14="http://schemas.microsoft.com/office/powerpoint/2010/main" val="403202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27404"/>
            <a:ext cx="5915025" cy="1914702"/>
          </a:xfrm>
        </p:spPr>
        <p:txBody>
          <a:bodyPr/>
          <a:lstStyle/>
          <a:p>
            <a:r>
              <a:rPr lang="ru-RU" smtClean="0"/>
              <a:t>Образец заголовка</a:t>
            </a:r>
            <a:endParaRPr lang="ru-RU"/>
          </a:p>
        </p:txBody>
      </p:sp>
      <p:sp>
        <p:nvSpPr>
          <p:cNvPr id="3" name="Текст 2"/>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ru-RU" smtClean="0"/>
              <a:t>Образец текста</a:t>
            </a:r>
          </a:p>
        </p:txBody>
      </p:sp>
      <p:sp>
        <p:nvSpPr>
          <p:cNvPr id="4" name="Объект 3"/>
          <p:cNvSpPr>
            <a:spLocks noGrp="1"/>
          </p:cNvSpPr>
          <p:nvPr>
            <p:ph sz="half" idx="2"/>
          </p:nvPr>
        </p:nvSpPr>
        <p:spPr>
          <a:xfrm>
            <a:off x="472381" y="3618442"/>
            <a:ext cx="2901255" cy="532218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ru-RU" smtClean="0"/>
              <a:t>Образец текста</a:t>
            </a:r>
          </a:p>
        </p:txBody>
      </p:sp>
      <p:sp>
        <p:nvSpPr>
          <p:cNvPr id="6" name="Объект 5"/>
          <p:cNvSpPr>
            <a:spLocks noGrp="1"/>
          </p:cNvSpPr>
          <p:nvPr>
            <p:ph sz="quarter" idx="4"/>
          </p:nvPr>
        </p:nvSpPr>
        <p:spPr>
          <a:xfrm>
            <a:off x="3471863" y="3618442"/>
            <a:ext cx="2915543" cy="532218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56B30D4-B7F7-4AB2-B446-6AE35E780204}" type="datetimeFigureOut">
              <a:rPr lang="ru-RU" smtClean="0"/>
              <a:t>02.06.2022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673A61-4E1D-4D2E-AADE-41F6A65EFE94}" type="slidenum">
              <a:rPr lang="ru-RU" smtClean="0"/>
              <a:t>‹#›</a:t>
            </a:fld>
            <a:endParaRPr lang="ru-RU"/>
          </a:p>
        </p:txBody>
      </p:sp>
    </p:spTree>
    <p:extLst>
      <p:ext uri="{BB962C8B-B14F-4D97-AF65-F5344CB8AC3E}">
        <p14:creationId xmlns:p14="http://schemas.microsoft.com/office/powerpoint/2010/main" val="48637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56B30D4-B7F7-4AB2-B446-6AE35E780204}" type="datetimeFigureOut">
              <a:rPr lang="ru-RU" smtClean="0"/>
              <a:t>02.06.2022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673A61-4E1D-4D2E-AADE-41F6A65EFE94}" type="slidenum">
              <a:rPr lang="ru-RU" smtClean="0"/>
              <a:t>‹#›</a:t>
            </a:fld>
            <a:endParaRPr lang="ru-RU"/>
          </a:p>
        </p:txBody>
      </p:sp>
    </p:spTree>
    <p:extLst>
      <p:ext uri="{BB962C8B-B14F-4D97-AF65-F5344CB8AC3E}">
        <p14:creationId xmlns:p14="http://schemas.microsoft.com/office/powerpoint/2010/main" val="88044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6B30D4-B7F7-4AB2-B446-6AE35E780204}" type="datetimeFigureOut">
              <a:rPr lang="ru-RU" smtClean="0"/>
              <a:t>02.06.2022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673A61-4E1D-4D2E-AADE-41F6A65EFE94}" type="slidenum">
              <a:rPr lang="ru-RU" smtClean="0"/>
              <a:t>‹#›</a:t>
            </a:fld>
            <a:endParaRPr lang="ru-RU"/>
          </a:p>
        </p:txBody>
      </p:sp>
    </p:spTree>
    <p:extLst>
      <p:ext uri="{BB962C8B-B14F-4D97-AF65-F5344CB8AC3E}">
        <p14:creationId xmlns:p14="http://schemas.microsoft.com/office/powerpoint/2010/main" val="5815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660400"/>
            <a:ext cx="2211883" cy="2311400"/>
          </a:xfrm>
        </p:spPr>
        <p:txBody>
          <a:bodyPr anchor="b"/>
          <a:lstStyle>
            <a:lvl1pPr>
              <a:defRPr sz="4622"/>
            </a:lvl1pPr>
          </a:lstStyle>
          <a:p>
            <a:r>
              <a:rPr lang="ru-RU" smtClean="0"/>
              <a:t>Образец заголовка</a:t>
            </a:r>
            <a:endParaRPr lang="ru-RU"/>
          </a:p>
        </p:txBody>
      </p:sp>
      <p:sp>
        <p:nvSpPr>
          <p:cNvPr id="3" name="Объект 2"/>
          <p:cNvSpPr>
            <a:spLocks noGrp="1"/>
          </p:cNvSpPr>
          <p:nvPr>
            <p:ph idx="1"/>
          </p:nvPr>
        </p:nvSpPr>
        <p:spPr>
          <a:xfrm>
            <a:off x="2915543" y="1426281"/>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ru-RU" smtClean="0"/>
              <a:t>Образец текста</a:t>
            </a:r>
          </a:p>
        </p:txBody>
      </p:sp>
      <p:sp>
        <p:nvSpPr>
          <p:cNvPr id="5" name="Дата 4"/>
          <p:cNvSpPr>
            <a:spLocks noGrp="1"/>
          </p:cNvSpPr>
          <p:nvPr>
            <p:ph type="dt" sz="half" idx="10"/>
          </p:nvPr>
        </p:nvSpPr>
        <p:spPr/>
        <p:txBody>
          <a:bodyPr/>
          <a:lstStyle/>
          <a:p>
            <a:fld id="{C56B30D4-B7F7-4AB2-B446-6AE35E780204}" type="datetimeFigureOut">
              <a:rPr lang="ru-RU" smtClean="0"/>
              <a:t>02.06.2022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673A61-4E1D-4D2E-AADE-41F6A65EFE94}" type="slidenum">
              <a:rPr lang="ru-RU" smtClean="0"/>
              <a:t>‹#›</a:t>
            </a:fld>
            <a:endParaRPr lang="ru-RU"/>
          </a:p>
        </p:txBody>
      </p:sp>
    </p:spTree>
    <p:extLst>
      <p:ext uri="{BB962C8B-B14F-4D97-AF65-F5344CB8AC3E}">
        <p14:creationId xmlns:p14="http://schemas.microsoft.com/office/powerpoint/2010/main" val="233705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660400"/>
            <a:ext cx="2211883" cy="2311400"/>
          </a:xfrm>
        </p:spPr>
        <p:txBody>
          <a:bodyPr anchor="b"/>
          <a:lstStyle>
            <a:lvl1pPr>
              <a:defRPr sz="4622"/>
            </a:lvl1pPr>
          </a:lstStyle>
          <a:p>
            <a:r>
              <a:rPr lang="ru-RU" smtClean="0"/>
              <a:t>Образец заголовка</a:t>
            </a:r>
            <a:endParaRPr lang="ru-RU"/>
          </a:p>
        </p:txBody>
      </p:sp>
      <p:sp>
        <p:nvSpPr>
          <p:cNvPr id="3" name="Рисунок 2"/>
          <p:cNvSpPr>
            <a:spLocks noGrp="1"/>
          </p:cNvSpPr>
          <p:nvPr>
            <p:ph type="pic" idx="1"/>
          </p:nvPr>
        </p:nvSpPr>
        <p:spPr>
          <a:xfrm>
            <a:off x="2915543" y="1426281"/>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ru-RU"/>
          </a:p>
        </p:txBody>
      </p:sp>
      <p:sp>
        <p:nvSpPr>
          <p:cNvPr id="4" name="Текст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ru-RU" smtClean="0"/>
              <a:t>Образец текста</a:t>
            </a:r>
          </a:p>
        </p:txBody>
      </p:sp>
      <p:sp>
        <p:nvSpPr>
          <p:cNvPr id="5" name="Дата 4"/>
          <p:cNvSpPr>
            <a:spLocks noGrp="1"/>
          </p:cNvSpPr>
          <p:nvPr>
            <p:ph type="dt" sz="half" idx="10"/>
          </p:nvPr>
        </p:nvSpPr>
        <p:spPr/>
        <p:txBody>
          <a:bodyPr/>
          <a:lstStyle/>
          <a:p>
            <a:fld id="{C56B30D4-B7F7-4AB2-B446-6AE35E780204}" type="datetimeFigureOut">
              <a:rPr lang="ru-RU" smtClean="0"/>
              <a:t>02.06.2022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673A61-4E1D-4D2E-AADE-41F6A65EFE94}" type="slidenum">
              <a:rPr lang="ru-RU" smtClean="0"/>
              <a:t>‹#›</a:t>
            </a:fld>
            <a:endParaRPr lang="ru-RU"/>
          </a:p>
        </p:txBody>
      </p:sp>
    </p:spTree>
    <p:extLst>
      <p:ext uri="{BB962C8B-B14F-4D97-AF65-F5344CB8AC3E}">
        <p14:creationId xmlns:p14="http://schemas.microsoft.com/office/powerpoint/2010/main" val="384880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C56B30D4-B7F7-4AB2-B446-6AE35E780204}" type="datetimeFigureOut">
              <a:rPr lang="ru-RU" smtClean="0"/>
              <a:t>02.06.2022</a:t>
            </a:fld>
            <a:endParaRPr lang="ru-RU"/>
          </a:p>
        </p:txBody>
      </p:sp>
      <p:sp>
        <p:nvSpPr>
          <p:cNvPr id="5" name="Нижний колонтитул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85673A61-4E1D-4D2E-AADE-41F6A65EFE94}" type="slidenum">
              <a:rPr lang="ru-RU" smtClean="0"/>
              <a:t>‹#›</a:t>
            </a:fld>
            <a:endParaRPr lang="ru-RU"/>
          </a:p>
        </p:txBody>
      </p:sp>
    </p:spTree>
    <p:extLst>
      <p:ext uri="{BB962C8B-B14F-4D97-AF65-F5344CB8AC3E}">
        <p14:creationId xmlns:p14="http://schemas.microsoft.com/office/powerpoint/2010/main" val="354402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ru-RU"/>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4" name="TextBox 3"/>
          <p:cNvSpPr txBox="1"/>
          <p:nvPr/>
        </p:nvSpPr>
        <p:spPr>
          <a:xfrm>
            <a:off x="536713" y="318052"/>
            <a:ext cx="5903844" cy="1200329"/>
          </a:xfrm>
          <a:prstGeom prst="rect">
            <a:avLst/>
          </a:prstGeom>
          <a:noFill/>
        </p:spPr>
        <p:txBody>
          <a:bodyPr wrap="square" rtlCol="0">
            <a:spAutoFit/>
          </a:bodyPr>
          <a:lstStyle/>
          <a:p>
            <a:pPr algn="ctr"/>
            <a:r>
              <a:rPr lang="ru-RU" sz="2400" b="1" dirty="0" smtClean="0">
                <a:solidFill>
                  <a:schemeClr val="accent5">
                    <a:lumMod val="75000"/>
                  </a:schemeClr>
                </a:solidFill>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a:t>
            </a:r>
            <a:br>
              <a:rPr lang="ru-RU" sz="2400" b="1" dirty="0" smtClean="0">
                <a:solidFill>
                  <a:schemeClr val="accent5">
                    <a:lumMod val="75000"/>
                  </a:schemeClr>
                </a:solidFill>
                <a:latin typeface="Times New Roman" panose="02020603050405020304" pitchFamily="18" charset="0"/>
                <a:cs typeface="Times New Roman" panose="02020603050405020304" pitchFamily="18" charset="0"/>
              </a:rPr>
            </a:br>
            <a:r>
              <a:rPr lang="ru-RU" sz="2400" b="1" dirty="0" smtClean="0">
                <a:solidFill>
                  <a:schemeClr val="accent5">
                    <a:lumMod val="75000"/>
                  </a:schemeClr>
                </a:solidFill>
                <a:latin typeface="Times New Roman" panose="02020603050405020304" pitchFamily="18" charset="0"/>
                <a:cs typeface="Times New Roman" panose="02020603050405020304" pitchFamily="18" charset="0"/>
              </a:rPr>
              <a:t>Детский сад №10 «Огонек»</a:t>
            </a:r>
            <a:endParaRPr lang="ru-RU"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88635" y="4075043"/>
            <a:ext cx="3190461" cy="646331"/>
          </a:xfrm>
          <a:prstGeom prst="rect">
            <a:avLst/>
          </a:prstGeom>
          <a:noFill/>
        </p:spPr>
        <p:txBody>
          <a:bodyPr wrap="square" rtlCol="0">
            <a:spAutoFit/>
          </a:bodyPr>
          <a:lstStyle/>
          <a:p>
            <a:pPr algn="r"/>
            <a:r>
              <a:rPr lang="ru-RU" b="1" dirty="0" smtClean="0">
                <a:solidFill>
                  <a:schemeClr val="accent5">
                    <a:lumMod val="75000"/>
                  </a:schemeClr>
                </a:solidFill>
                <a:latin typeface="Times New Roman" panose="02020603050405020304" pitchFamily="18" charset="0"/>
                <a:cs typeface="Times New Roman" panose="02020603050405020304" pitchFamily="18" charset="0"/>
              </a:rPr>
              <a:t>Подготовила:</a:t>
            </a:r>
            <a:br>
              <a:rPr lang="ru-RU" b="1" dirty="0" smtClean="0">
                <a:solidFill>
                  <a:schemeClr val="accent5">
                    <a:lumMod val="75000"/>
                  </a:schemeClr>
                </a:solidFill>
                <a:latin typeface="Times New Roman" panose="02020603050405020304" pitchFamily="18" charset="0"/>
                <a:cs typeface="Times New Roman" panose="02020603050405020304" pitchFamily="18" charset="0"/>
              </a:rPr>
            </a:br>
            <a:r>
              <a:rPr lang="ru-RU" b="1" dirty="0" smtClean="0">
                <a:solidFill>
                  <a:schemeClr val="accent5">
                    <a:lumMod val="75000"/>
                  </a:schemeClr>
                </a:solidFill>
                <a:latin typeface="Times New Roman" panose="02020603050405020304" pitchFamily="18" charset="0"/>
                <a:cs typeface="Times New Roman" panose="02020603050405020304" pitchFamily="18" charset="0"/>
              </a:rPr>
              <a:t>Воспитатель </a:t>
            </a:r>
            <a:r>
              <a:rPr lang="ru-RU" b="1" dirty="0" err="1" smtClean="0">
                <a:solidFill>
                  <a:schemeClr val="accent5">
                    <a:lumMod val="75000"/>
                  </a:schemeClr>
                </a:solidFill>
                <a:latin typeface="Times New Roman" panose="02020603050405020304" pitchFamily="18" charset="0"/>
                <a:cs typeface="Times New Roman" panose="02020603050405020304" pitchFamily="18" charset="0"/>
              </a:rPr>
              <a:t>Боянова</a:t>
            </a:r>
            <a:r>
              <a:rPr lang="ru-RU" b="1" dirty="0" smtClean="0">
                <a:solidFill>
                  <a:schemeClr val="accent5">
                    <a:lumMod val="75000"/>
                  </a:schemeClr>
                </a:solidFill>
                <a:latin typeface="Times New Roman" panose="02020603050405020304" pitchFamily="18" charset="0"/>
                <a:cs typeface="Times New Roman" panose="02020603050405020304" pitchFamily="18" charset="0"/>
              </a:rPr>
              <a:t> А.В.</a:t>
            </a:r>
            <a:endParaRPr lang="ru-RU"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764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TextBox 2"/>
          <p:cNvSpPr txBox="1"/>
          <p:nvPr/>
        </p:nvSpPr>
        <p:spPr>
          <a:xfrm>
            <a:off x="377687" y="218661"/>
            <a:ext cx="6182139" cy="9510296"/>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Консультация для родителей ЗАКАЛИВАНИЕ ДЕТЕЙ В ЛЕТНИЙ </a:t>
            </a:r>
            <a:r>
              <a:rPr lang="ru-RU" b="1" dirty="0" smtClean="0">
                <a:latin typeface="Times New Roman" panose="02020603050405020304" pitchFamily="18" charset="0"/>
                <a:cs typeface="Times New Roman" panose="02020603050405020304" pitchFamily="18" charset="0"/>
              </a:rPr>
              <a:t>ОЗДОРОВИТЕЛЬНЫЙ </a:t>
            </a:r>
            <a:r>
              <a:rPr lang="ru-RU" b="1" dirty="0">
                <a:latin typeface="Times New Roman" panose="02020603050405020304" pitchFamily="18" charset="0"/>
                <a:cs typeface="Times New Roman" panose="02020603050405020304" pitchFamily="18" charset="0"/>
              </a:rPr>
              <a:t>ПЕРИОД»</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Закаливание </a:t>
            </a:r>
            <a:r>
              <a:rPr lang="ru-RU" dirty="0">
                <a:latin typeface="Times New Roman" panose="02020603050405020304" pitchFamily="18" charset="0"/>
                <a:cs typeface="Times New Roman" panose="02020603050405020304" pitchFamily="18" charset="0"/>
              </a:rPr>
              <a:t>- мощное оздоровительное средство, которое уменьшает число простудных заболеваний. Оно оказывает общеукрепляющее воздействие на организм, повышает тонус центральной нервной системы, улучшает кровообращение, нормализует обмен веществ. Основными средствами закаливания детей являются естественные факторы природы - воздух, вода, солнце.</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Закаливание </a:t>
            </a:r>
            <a:r>
              <a:rPr lang="ru-RU" dirty="0">
                <a:latin typeface="Times New Roman" panose="02020603050405020304" pitchFamily="18" charset="0"/>
                <a:cs typeface="Times New Roman" panose="02020603050405020304" pitchFamily="18" charset="0"/>
              </a:rPr>
              <a:t>оказывает благотворное воздействие в том случае, если одежда детей, как в помещении, так и на прогулке соответствует сезону, температуре воздуха и состоянию здоровья каждого ребенка. При выборе одежды необходимо учитывать деятельность детей, например, на время подвижных игр с интенсивными движениями одежду следует облегчать (при этом надо быть очень внимательными к состоянию здоровья каждого е6енка, учитывать условия, в которых происходит игра: нет ли ветра и т.п.).</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Первое </a:t>
            </a:r>
            <a:r>
              <a:rPr lang="ru-RU" b="1" i="1" dirty="0">
                <a:latin typeface="Times New Roman" panose="02020603050405020304" pitchFamily="18" charset="0"/>
                <a:cs typeface="Times New Roman" panose="02020603050405020304" pitchFamily="18" charset="0"/>
              </a:rPr>
              <a:t>условие закаливания </a:t>
            </a:r>
            <a:r>
              <a:rPr lang="ru-RU" dirty="0">
                <a:latin typeface="Times New Roman" panose="02020603050405020304" pitchFamily="18" charset="0"/>
                <a:cs typeface="Times New Roman" panose="02020603050405020304" pitchFamily="18" charset="0"/>
              </a:rPr>
              <a:t>— процедуры проводятся не от случая к случаю, а систематически каждый день</a:t>
            </a:r>
            <a:r>
              <a:rPr lang="ru-RU" dirty="0" smtClean="0">
                <a:latin typeface="Times New Roman" panose="02020603050405020304" pitchFamily="18" charset="0"/>
                <a:cs typeface="Times New Roman" panose="02020603050405020304" pitchFamily="18" charset="0"/>
              </a:rPr>
              <a:t>.</a:t>
            </a:r>
          </a:p>
          <a:p>
            <a:r>
              <a:rPr lang="ru-RU" b="1" i="1" dirty="0" smtClean="0">
                <a:latin typeface="Times New Roman" panose="02020603050405020304" pitchFamily="18" charset="0"/>
                <a:cs typeface="Times New Roman" panose="02020603050405020304" pitchFamily="18" charset="0"/>
              </a:rPr>
              <a:t>    Второе </a:t>
            </a:r>
            <a:r>
              <a:rPr lang="ru-RU" b="1" i="1" dirty="0">
                <a:latin typeface="Times New Roman" panose="02020603050405020304" pitchFamily="18" charset="0"/>
                <a:cs typeface="Times New Roman" panose="02020603050405020304" pitchFamily="18" charset="0"/>
              </a:rPr>
              <a:t>условие </a:t>
            </a:r>
            <a:r>
              <a:rPr lang="ru-RU" dirty="0">
                <a:latin typeface="Times New Roman" panose="02020603050405020304" pitchFamily="18" charset="0"/>
                <a:cs typeface="Times New Roman" panose="02020603050405020304" pitchFamily="18" charset="0"/>
              </a:rPr>
              <a:t>— продолжительность процедур увеличивается постепенно</a:t>
            </a:r>
            <a:r>
              <a:rPr lang="ru-RU" dirty="0" smtClean="0">
                <a:latin typeface="Times New Roman" panose="02020603050405020304" pitchFamily="18" charset="0"/>
                <a:cs typeface="Times New Roman" panose="02020603050405020304" pitchFamily="18" charset="0"/>
              </a:rPr>
              <a:t>.</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Третье условие </a:t>
            </a:r>
            <a:r>
              <a:rPr lang="ru-RU" dirty="0">
                <a:latin typeface="Times New Roman" panose="02020603050405020304" pitchFamily="18" charset="0"/>
                <a:cs typeface="Times New Roman" panose="02020603050405020304" pitchFamily="18" charset="0"/>
              </a:rPr>
              <a:t>— обязательно учитывается состояние здоровья и эмоциональное состояние ребенка.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Начинать закаливание лучше в теплое время года. При ухудшении состояния ребенка после закаливания его следует прекратить. Эффект от закаливающих процедур достигается за 2-3 месяца. Поэтому нельзя отменять закаливание даже в случае легких заболеваний детей — надо просто уменьшить нагрузку или интенсивность раздражителя. В случае болезни ребенка, закаливающие процедуры возобновляют по щадящему режиму через 1-2 недели после полного выздоровления.</a:t>
            </a:r>
          </a:p>
        </p:txBody>
      </p:sp>
    </p:spTree>
    <p:extLst>
      <p:ext uri="{BB962C8B-B14F-4D97-AF65-F5344CB8AC3E}">
        <p14:creationId xmlns:p14="http://schemas.microsoft.com/office/powerpoint/2010/main" val="422591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TextBox 2"/>
          <p:cNvSpPr txBox="1"/>
          <p:nvPr/>
        </p:nvSpPr>
        <p:spPr>
          <a:xfrm>
            <a:off x="397565" y="218660"/>
            <a:ext cx="6062870" cy="784830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Закаливание </a:t>
            </a:r>
            <a:r>
              <a:rPr lang="ru-RU" dirty="0">
                <a:latin typeface="Times New Roman" panose="02020603050405020304" pitchFamily="18" charset="0"/>
                <a:cs typeface="Times New Roman" panose="02020603050405020304" pitchFamily="18" charset="0"/>
              </a:rPr>
              <a:t>организма рекомендуется начинать с воздушных ванн. Выполнять такие процедуры лучше утром в сочетании с утренней гимнастикой. Специальные сеансы воздушных ванн не рекомендуется принимать натощак. Температура воздуха при воздушных ваннах составляет 16 -20 градусов. Для здоровых детей первые воздушные ванны длятся 20-30 минут. В дальнейшем продолжительность процедур каждый раз увеличивается на 5 -10 минут и постепенно доводится до двух часов.</a:t>
            </a:r>
            <a:br>
              <a:rPr lang="ru-RU" dirty="0">
                <a:latin typeface="Times New Roman" panose="02020603050405020304" pitchFamily="18" charset="0"/>
                <a:cs typeface="Times New Roman" panose="02020603050405020304" pitchFamily="18" charset="0"/>
              </a:rPr>
            </a:br>
            <a:r>
              <a:rPr lang="ru-RU" i="1"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Воздушные </a:t>
            </a:r>
            <a:r>
              <a:rPr lang="ru-RU" b="1" i="1" dirty="0">
                <a:latin typeface="Times New Roman" panose="02020603050405020304" pitchFamily="18" charset="0"/>
                <a:cs typeface="Times New Roman" panose="02020603050405020304" pitchFamily="18" charset="0"/>
              </a:rPr>
              <a:t>закаливания</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воздушные ванны при переодевании ребенка и во время утренней гимнастики.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сон в хорошо проветренной спальне с доступом свежего воздуха (открытые форточки).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поддержание оптимального температурного режима в помещении (+ 18...20 градусов).</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ежедневные прогулки на свежем воздухе по 3-4 часа в любую погоду.</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Одежда должна быть легкой, не стесняющей движений с минимальным содержанием искусственных материалов.</a:t>
            </a:r>
            <a:br>
              <a:rPr lang="ru-RU"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Закаливание водой:</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мытье рук после сна теплой водой, затем — попеременное умывание рук до локтей, лица, шеи, верхней части груди теплой и прохладной водой.</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полоскание горла кипяченой водой с постепенным снижением температуры с 36 до 22 градусов на 1 градус каждый день.</a:t>
            </a:r>
            <a:r>
              <a:rPr lang="ru-RU" dirty="0"/>
              <a:t/>
            </a:r>
            <a:br>
              <a:rPr lang="ru-RU" dirty="0"/>
            </a:br>
            <a:endParaRPr lang="ru-RU" dirty="0"/>
          </a:p>
        </p:txBody>
      </p:sp>
    </p:spTree>
    <p:extLst>
      <p:ext uri="{BB962C8B-B14F-4D97-AF65-F5344CB8AC3E}">
        <p14:creationId xmlns:p14="http://schemas.microsoft.com/office/powerpoint/2010/main" val="162671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TextBox 2"/>
          <p:cNvSpPr txBox="1"/>
          <p:nvPr/>
        </p:nvSpPr>
        <p:spPr>
          <a:xfrm>
            <a:off x="238539" y="198783"/>
            <a:ext cx="6341165" cy="784830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К </a:t>
            </a:r>
            <a:r>
              <a:rPr lang="ru-RU" dirty="0">
                <a:latin typeface="Times New Roman" panose="02020603050405020304" pitchFamily="18" charset="0"/>
                <a:cs typeface="Times New Roman" panose="02020603050405020304" pitchFamily="18" charset="0"/>
              </a:rPr>
              <a:t>специальным закаливающим водным процедурам относятся обтирание, обливание. </a:t>
            </a:r>
            <a:r>
              <a:rPr lang="ru-RU" b="1" dirty="0">
                <a:latin typeface="Times New Roman" panose="02020603050405020304" pitchFamily="18" charset="0"/>
                <a:cs typeface="Times New Roman" panose="02020603050405020304" pitchFamily="18" charset="0"/>
              </a:rPr>
              <a:t>Обтирание </a:t>
            </a:r>
            <a:r>
              <a:rPr lang="ru-RU" dirty="0">
                <a:latin typeface="Times New Roman" panose="02020603050405020304" pitchFamily="18" charset="0"/>
                <a:cs typeface="Times New Roman" panose="02020603050405020304" pitchFamily="18" charset="0"/>
              </a:rPr>
              <a:t>— начальный этап закаливания водой.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Обтирание частей тела (руки, грудь, спина) начинают с сухого растирания до легкой красноты кожи варежкой или махровым полотенцем в течение 10 дней. Затем производят влажные обтирания, температуру воды снижают с З0...32 градусов до комнатной на 1 градус каждые 2 дня. Продолжительность процедуры до З минут. В конце следует сухое обтирание.</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С целью закаливания можно использовать контрастное обливание стоп водой. детям ослабленным, часто болеющим ОРЗ рекомендуется щадящий режим обливания, когда обливают ноги сначала теплой водой (+38...З6) градусов, затем +28 градусов и заканчивают снова теплой водой. детям здоровым рекомендуется больший контраст: +38 - +18. Заканчивают процедуру сухим растиранием. Можно использовать контрастное обливание для рук, температурный режим такой же, как и при обливании стоп. Постепенно температура воды снижается на 1 градус в неделю, а длительность увеличивается до 35 секунд.</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Еще </a:t>
            </a:r>
            <a:r>
              <a:rPr lang="ru-RU" dirty="0">
                <a:latin typeface="Times New Roman" panose="02020603050405020304" pitchFamily="18" charset="0"/>
                <a:cs typeface="Times New Roman" panose="02020603050405020304" pitchFamily="18" charset="0"/>
              </a:rPr>
              <a:t>один из эффективных факторов закаливания — солнце. Солнечные лучи оказывают на организм общее укрепляющее действие, повышают обмен веществ в организме, лучше становится самочувствие, сон, кожа лучше регулирует теплообмен. </a:t>
            </a:r>
            <a:r>
              <a:rPr lang="ru-RU" b="1" dirty="0">
                <a:latin typeface="Times New Roman" panose="02020603050405020304" pitchFamily="18" charset="0"/>
                <a:cs typeface="Times New Roman" panose="02020603050405020304" pitchFamily="18" charset="0"/>
              </a:rPr>
              <a:t>Солнечные ванны</a:t>
            </a:r>
            <a:r>
              <a:rPr lang="ru-RU" dirty="0">
                <a:latin typeface="Times New Roman" panose="02020603050405020304" pitchFamily="18" charset="0"/>
                <a:cs typeface="Times New Roman" panose="02020603050405020304" pitchFamily="18" charset="0"/>
              </a:rPr>
              <a:t> лучше принимать утром до 11 часов. Начинают с 5 -10 минут, доводя до 2-З часов. Солнечные ванны целесообразно сочетать с активными движениями.</a:t>
            </a:r>
          </a:p>
        </p:txBody>
      </p:sp>
    </p:spTree>
    <p:extLst>
      <p:ext uri="{BB962C8B-B14F-4D97-AF65-F5344CB8AC3E}">
        <p14:creationId xmlns:p14="http://schemas.microsoft.com/office/powerpoint/2010/main" val="192677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TextBox 2"/>
          <p:cNvSpPr txBox="1"/>
          <p:nvPr/>
        </p:nvSpPr>
        <p:spPr>
          <a:xfrm>
            <a:off x="377687" y="377687"/>
            <a:ext cx="6102626" cy="4247317"/>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Закаливание </a:t>
            </a:r>
            <a:r>
              <a:rPr lang="ru-RU" dirty="0">
                <a:latin typeface="Times New Roman" panose="02020603050405020304" pitchFamily="18" charset="0"/>
                <a:cs typeface="Times New Roman" panose="02020603050405020304" pitchFamily="18" charset="0"/>
              </a:rPr>
              <a:t>детей дошкольного возраста включает в себя хождение босиком. Если дома ребенок всегда ходил в тапочках, начинать стоит с малого. Дайте побегать хотя бы пару минут по полу босиком. Прибавляйте, по 1-2 минуте в день и это тоже будет закаливание. Летом можно выпускать побегать ребенка босиком по траве, песку или нагретым камушкам на речке, а в холодное время года полезно давать побегать босиком дома по ковру сначала 10-20 минут, затем постепенно можно увеличивать время.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Применение такого естественного массажа стоп не просто закаливает, но и </a:t>
            </a:r>
            <a:r>
              <a:rPr lang="ru-RU" dirty="0" err="1">
                <a:latin typeface="Times New Roman" panose="02020603050405020304" pitchFamily="18" charset="0"/>
                <a:cs typeface="Times New Roman" panose="02020603050405020304" pitchFamily="18" charset="0"/>
              </a:rPr>
              <a:t>оздоравливает</a:t>
            </a:r>
            <a:r>
              <a:rPr lang="ru-RU" dirty="0">
                <a:latin typeface="Times New Roman" panose="02020603050405020304" pitchFamily="18" charset="0"/>
                <a:cs typeface="Times New Roman" panose="02020603050405020304" pitchFamily="18" charset="0"/>
              </a:rPr>
              <a:t> организм. Так как действие поверхности благотворно отражается на работе внутренних органов.</a:t>
            </a:r>
          </a:p>
          <a:p>
            <a:r>
              <a:rPr lang="ru-RU" dirty="0" smtClean="0"/>
              <a:t/>
            </a:r>
            <a:br>
              <a:rPr lang="ru-RU" dirty="0" smtClean="0"/>
            </a:br>
            <a:endParaRPr lang="ru-RU" dirty="0"/>
          </a:p>
        </p:txBody>
      </p:sp>
    </p:spTree>
    <p:extLst>
      <p:ext uri="{BB962C8B-B14F-4D97-AF65-F5344CB8AC3E}">
        <p14:creationId xmlns:p14="http://schemas.microsoft.com/office/powerpoint/2010/main" val="326123234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827</Words>
  <Application>Microsoft Office PowerPoint</Application>
  <PresentationFormat>Лист A4 (210x297 мм)</PresentationFormat>
  <Paragraphs>8</Paragraphs>
  <Slides>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Алёна</dc:creator>
  <cp:lastModifiedBy>Алёна</cp:lastModifiedBy>
  <cp:revision>2</cp:revision>
  <dcterms:created xsi:type="dcterms:W3CDTF">2022-06-02T04:26:43Z</dcterms:created>
  <dcterms:modified xsi:type="dcterms:W3CDTF">2022-06-02T04:40:13Z</dcterms:modified>
</cp:coreProperties>
</file>