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56" r:id="rId3"/>
    <p:sldId id="257" r:id="rId4"/>
    <p:sldId id="258" r:id="rId5"/>
  </p:sldIdLst>
  <p:sldSz cx="6858000" cy="9906000" type="A4"/>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270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ru-RU" smtClean="0"/>
              <a:t>Образец заголовка</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82497E3A-3565-43FA-A585-58898E9BD787}" type="datetimeFigureOut">
              <a:rPr lang="ru-RU" smtClean="0"/>
              <a:t>19.10.2021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EE66E99-6BFD-498E-A156-B81EE1D508E5}" type="slidenum">
              <a:rPr lang="ru-RU" smtClean="0"/>
              <a:t>‹#›</a:t>
            </a:fld>
            <a:endParaRPr lang="ru-RU"/>
          </a:p>
        </p:txBody>
      </p:sp>
    </p:spTree>
    <p:extLst>
      <p:ext uri="{BB962C8B-B14F-4D97-AF65-F5344CB8AC3E}">
        <p14:creationId xmlns:p14="http://schemas.microsoft.com/office/powerpoint/2010/main" val="110837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2497E3A-3565-43FA-A585-58898E9BD787}" type="datetimeFigureOut">
              <a:rPr lang="ru-RU" smtClean="0"/>
              <a:t>19.10.2021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EE66E99-6BFD-498E-A156-B81EE1D508E5}" type="slidenum">
              <a:rPr lang="ru-RU" smtClean="0"/>
              <a:t>‹#›</a:t>
            </a:fld>
            <a:endParaRPr lang="ru-RU"/>
          </a:p>
        </p:txBody>
      </p:sp>
    </p:spTree>
    <p:extLst>
      <p:ext uri="{BB962C8B-B14F-4D97-AF65-F5344CB8AC3E}">
        <p14:creationId xmlns:p14="http://schemas.microsoft.com/office/powerpoint/2010/main" val="735912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2497E3A-3565-43FA-A585-58898E9BD787}" type="datetimeFigureOut">
              <a:rPr lang="ru-RU" smtClean="0"/>
              <a:t>19.10.2021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EE66E99-6BFD-498E-A156-B81EE1D508E5}" type="slidenum">
              <a:rPr lang="ru-RU" smtClean="0"/>
              <a:t>‹#›</a:t>
            </a:fld>
            <a:endParaRPr lang="ru-RU"/>
          </a:p>
        </p:txBody>
      </p:sp>
    </p:spTree>
    <p:extLst>
      <p:ext uri="{BB962C8B-B14F-4D97-AF65-F5344CB8AC3E}">
        <p14:creationId xmlns:p14="http://schemas.microsoft.com/office/powerpoint/2010/main" val="2467388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2497E3A-3565-43FA-A585-58898E9BD787}" type="datetimeFigureOut">
              <a:rPr lang="ru-RU" smtClean="0"/>
              <a:t>19.10.2021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EE66E99-6BFD-498E-A156-B81EE1D508E5}" type="slidenum">
              <a:rPr lang="ru-RU" smtClean="0"/>
              <a:t>‹#›</a:t>
            </a:fld>
            <a:endParaRPr lang="ru-RU"/>
          </a:p>
        </p:txBody>
      </p:sp>
    </p:spTree>
    <p:extLst>
      <p:ext uri="{BB962C8B-B14F-4D97-AF65-F5344CB8AC3E}">
        <p14:creationId xmlns:p14="http://schemas.microsoft.com/office/powerpoint/2010/main" val="2902542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ru-RU" smtClean="0"/>
              <a:t>Образец заголовка</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2497E3A-3565-43FA-A585-58898E9BD787}" type="datetimeFigureOut">
              <a:rPr lang="ru-RU" smtClean="0"/>
              <a:t>19.10.2021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EE66E99-6BFD-498E-A156-B81EE1D508E5}" type="slidenum">
              <a:rPr lang="ru-RU" smtClean="0"/>
              <a:t>‹#›</a:t>
            </a:fld>
            <a:endParaRPr lang="ru-RU"/>
          </a:p>
        </p:txBody>
      </p:sp>
    </p:spTree>
    <p:extLst>
      <p:ext uri="{BB962C8B-B14F-4D97-AF65-F5344CB8AC3E}">
        <p14:creationId xmlns:p14="http://schemas.microsoft.com/office/powerpoint/2010/main" val="472067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2497E3A-3565-43FA-A585-58898E9BD787}" type="datetimeFigureOut">
              <a:rPr lang="ru-RU" smtClean="0"/>
              <a:t>19.10.2021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EE66E99-6BFD-498E-A156-B81EE1D508E5}" type="slidenum">
              <a:rPr lang="ru-RU" smtClean="0"/>
              <a:t>‹#›</a:t>
            </a:fld>
            <a:endParaRPr lang="ru-RU"/>
          </a:p>
        </p:txBody>
      </p:sp>
    </p:spTree>
    <p:extLst>
      <p:ext uri="{BB962C8B-B14F-4D97-AF65-F5344CB8AC3E}">
        <p14:creationId xmlns:p14="http://schemas.microsoft.com/office/powerpoint/2010/main" val="272342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4" name="Content Placeholder 3"/>
          <p:cNvSpPr>
            <a:spLocks noGrp="1"/>
          </p:cNvSpPr>
          <p:nvPr>
            <p:ph sz="half" idx="2"/>
          </p:nvPr>
        </p:nvSpPr>
        <p:spPr>
          <a:xfrm>
            <a:off x="472381" y="3618442"/>
            <a:ext cx="2901255" cy="532218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6" name="Content Placeholder 5"/>
          <p:cNvSpPr>
            <a:spLocks noGrp="1"/>
          </p:cNvSpPr>
          <p:nvPr>
            <p:ph sz="quarter" idx="4"/>
          </p:nvPr>
        </p:nvSpPr>
        <p:spPr>
          <a:xfrm>
            <a:off x="3471863" y="3618442"/>
            <a:ext cx="2915543" cy="532218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2497E3A-3565-43FA-A585-58898E9BD787}" type="datetimeFigureOut">
              <a:rPr lang="ru-RU" smtClean="0"/>
              <a:t>19.10.2021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6EE66E99-6BFD-498E-A156-B81EE1D508E5}" type="slidenum">
              <a:rPr lang="ru-RU" smtClean="0"/>
              <a:t>‹#›</a:t>
            </a:fld>
            <a:endParaRPr lang="ru-RU"/>
          </a:p>
        </p:txBody>
      </p:sp>
    </p:spTree>
    <p:extLst>
      <p:ext uri="{BB962C8B-B14F-4D97-AF65-F5344CB8AC3E}">
        <p14:creationId xmlns:p14="http://schemas.microsoft.com/office/powerpoint/2010/main" val="39170564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2497E3A-3565-43FA-A585-58898E9BD787}" type="datetimeFigureOut">
              <a:rPr lang="ru-RU" smtClean="0"/>
              <a:t>19.10.2021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6EE66E99-6BFD-498E-A156-B81EE1D508E5}" type="slidenum">
              <a:rPr lang="ru-RU" smtClean="0"/>
              <a:t>‹#›</a:t>
            </a:fld>
            <a:endParaRPr lang="ru-RU"/>
          </a:p>
        </p:txBody>
      </p:sp>
    </p:spTree>
    <p:extLst>
      <p:ext uri="{BB962C8B-B14F-4D97-AF65-F5344CB8AC3E}">
        <p14:creationId xmlns:p14="http://schemas.microsoft.com/office/powerpoint/2010/main" val="3099175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497E3A-3565-43FA-A585-58898E9BD787}" type="datetimeFigureOut">
              <a:rPr lang="ru-RU" smtClean="0"/>
              <a:t>19.10.2021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6EE66E99-6BFD-498E-A156-B81EE1D508E5}" type="slidenum">
              <a:rPr lang="ru-RU" smtClean="0"/>
              <a:t>‹#›</a:t>
            </a:fld>
            <a:endParaRPr lang="ru-RU"/>
          </a:p>
        </p:txBody>
      </p:sp>
    </p:spTree>
    <p:extLst>
      <p:ext uri="{BB962C8B-B14F-4D97-AF65-F5344CB8AC3E}">
        <p14:creationId xmlns:p14="http://schemas.microsoft.com/office/powerpoint/2010/main" val="1863733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ru-RU" smtClean="0"/>
              <a:t>Образец заголовка</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Date Placeholder 4"/>
          <p:cNvSpPr>
            <a:spLocks noGrp="1"/>
          </p:cNvSpPr>
          <p:nvPr>
            <p:ph type="dt" sz="half" idx="10"/>
          </p:nvPr>
        </p:nvSpPr>
        <p:spPr/>
        <p:txBody>
          <a:bodyPr/>
          <a:lstStyle/>
          <a:p>
            <a:fld id="{82497E3A-3565-43FA-A585-58898E9BD787}" type="datetimeFigureOut">
              <a:rPr lang="ru-RU" smtClean="0"/>
              <a:t>19.10.2021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EE66E99-6BFD-498E-A156-B81EE1D508E5}" type="slidenum">
              <a:rPr lang="ru-RU" smtClean="0"/>
              <a:t>‹#›</a:t>
            </a:fld>
            <a:endParaRPr lang="ru-RU"/>
          </a:p>
        </p:txBody>
      </p:sp>
    </p:spTree>
    <p:extLst>
      <p:ext uri="{BB962C8B-B14F-4D97-AF65-F5344CB8AC3E}">
        <p14:creationId xmlns:p14="http://schemas.microsoft.com/office/powerpoint/2010/main" val="3112819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ru-RU" smtClean="0"/>
              <a:t>Вставка рисунка</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Date Placeholder 4"/>
          <p:cNvSpPr>
            <a:spLocks noGrp="1"/>
          </p:cNvSpPr>
          <p:nvPr>
            <p:ph type="dt" sz="half" idx="10"/>
          </p:nvPr>
        </p:nvSpPr>
        <p:spPr/>
        <p:txBody>
          <a:bodyPr/>
          <a:lstStyle/>
          <a:p>
            <a:fld id="{82497E3A-3565-43FA-A585-58898E9BD787}" type="datetimeFigureOut">
              <a:rPr lang="ru-RU" smtClean="0"/>
              <a:t>19.10.2021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EE66E99-6BFD-498E-A156-B81EE1D508E5}" type="slidenum">
              <a:rPr lang="ru-RU" smtClean="0"/>
              <a:t>‹#›</a:t>
            </a:fld>
            <a:endParaRPr lang="ru-RU"/>
          </a:p>
        </p:txBody>
      </p:sp>
    </p:spTree>
    <p:extLst>
      <p:ext uri="{BB962C8B-B14F-4D97-AF65-F5344CB8AC3E}">
        <p14:creationId xmlns:p14="http://schemas.microsoft.com/office/powerpoint/2010/main" val="1032045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82497E3A-3565-43FA-A585-58898E9BD787}" type="datetimeFigureOut">
              <a:rPr lang="ru-RU" smtClean="0"/>
              <a:t>19.10.2021</a:t>
            </a:fld>
            <a:endParaRPr lang="ru-RU"/>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EE66E99-6BFD-498E-A156-B81EE1D508E5}" type="slidenum">
              <a:rPr lang="ru-RU" smtClean="0"/>
              <a:t>‹#›</a:t>
            </a:fld>
            <a:endParaRPr lang="ru-RU"/>
          </a:p>
        </p:txBody>
      </p:sp>
    </p:spTree>
    <p:extLst>
      <p:ext uri="{BB962C8B-B14F-4D97-AF65-F5344CB8AC3E}">
        <p14:creationId xmlns:p14="http://schemas.microsoft.com/office/powerpoint/2010/main" val="32354743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6042"/>
            <a:ext cx="6858000" cy="10058400"/>
          </a:xfrm>
          <a:prstGeom prst="rect">
            <a:avLst/>
          </a:prstGeom>
        </p:spPr>
      </p:pic>
      <p:sp>
        <p:nvSpPr>
          <p:cNvPr id="3" name="TextBox 2"/>
          <p:cNvSpPr txBox="1"/>
          <p:nvPr/>
        </p:nvSpPr>
        <p:spPr>
          <a:xfrm>
            <a:off x="2887579" y="8807116"/>
            <a:ext cx="3449053" cy="646331"/>
          </a:xfrm>
          <a:prstGeom prst="rect">
            <a:avLst/>
          </a:prstGeom>
          <a:noFill/>
        </p:spPr>
        <p:txBody>
          <a:bodyPr wrap="square" rtlCol="0">
            <a:spAutoFit/>
          </a:bodyPr>
          <a:lstStyle/>
          <a:p>
            <a:pPr algn="r"/>
            <a:r>
              <a:rPr lang="ru-RU" b="1" i="1" dirty="0" smtClean="0"/>
              <a:t>Выполнила: Воспитатель </a:t>
            </a:r>
            <a:br>
              <a:rPr lang="ru-RU" b="1" i="1" dirty="0" smtClean="0"/>
            </a:br>
            <a:r>
              <a:rPr lang="ru-RU" b="1" i="1" dirty="0" err="1" smtClean="0"/>
              <a:t>Боянова</a:t>
            </a:r>
            <a:r>
              <a:rPr lang="ru-RU" b="1" i="1" dirty="0" smtClean="0"/>
              <a:t> А.В</a:t>
            </a:r>
            <a:r>
              <a:rPr lang="ru-RU" dirty="0" smtClean="0"/>
              <a:t>.</a:t>
            </a:r>
            <a:endParaRPr lang="ru-RU" dirty="0"/>
          </a:p>
        </p:txBody>
      </p:sp>
    </p:spTree>
    <p:extLst>
      <p:ext uri="{BB962C8B-B14F-4D97-AF65-F5344CB8AC3E}">
        <p14:creationId xmlns:p14="http://schemas.microsoft.com/office/powerpoint/2010/main" val="2471092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6858000" cy="9906000"/>
          </a:xfrm>
          <a:prstGeom prst="rect">
            <a:avLst/>
          </a:prstGeom>
        </p:spPr>
      </p:pic>
      <p:sp>
        <p:nvSpPr>
          <p:cNvPr id="4" name="TextBox 3"/>
          <p:cNvSpPr txBox="1"/>
          <p:nvPr/>
        </p:nvSpPr>
        <p:spPr>
          <a:xfrm>
            <a:off x="946484" y="304800"/>
            <a:ext cx="5694948" cy="8925520"/>
          </a:xfrm>
          <a:prstGeom prst="rect">
            <a:avLst/>
          </a:prstGeom>
          <a:noFill/>
        </p:spPr>
        <p:txBody>
          <a:bodyPr wrap="square" rtlCol="0">
            <a:spAutoFit/>
          </a:bodyPr>
          <a:lstStyle/>
          <a:p>
            <a:pPr algn="ctr"/>
            <a:r>
              <a:rPr lang="ru-RU" sz="1400" b="1" i="1" dirty="0">
                <a:latin typeface="Times New Roman" panose="02020603050405020304" pitchFamily="18" charset="0"/>
                <a:cs typeface="Times New Roman" panose="02020603050405020304" pitchFamily="18" charset="0"/>
              </a:rPr>
              <a:t>Профилактика гриппа и ОРВИ в </a:t>
            </a:r>
            <a:r>
              <a:rPr lang="ru-RU" sz="1400" b="1" i="1" dirty="0" smtClean="0">
                <a:latin typeface="Times New Roman" panose="02020603050405020304" pitchFamily="18" charset="0"/>
                <a:cs typeface="Times New Roman" panose="02020603050405020304" pitchFamily="18" charset="0"/>
              </a:rPr>
              <a:t>ДОУ</a:t>
            </a:r>
          </a:p>
          <a:p>
            <a:endParaRPr lang="ru-RU" sz="1400" dirty="0">
              <a:latin typeface="Times New Roman" panose="02020603050405020304" pitchFamily="18" charset="0"/>
              <a:cs typeface="Times New Roman" panose="02020603050405020304" pitchFamily="18" charset="0"/>
            </a:endParaRPr>
          </a:p>
          <a:p>
            <a:r>
              <a:rPr lang="ru-RU" sz="1400" dirty="0">
                <a:latin typeface="Times New Roman" panose="02020603050405020304" pitchFamily="18" charset="0"/>
                <a:cs typeface="Times New Roman" panose="02020603050405020304" pitchFamily="18" charset="0"/>
              </a:rPr>
              <a:t> </a:t>
            </a:r>
            <a:r>
              <a:rPr lang="ru-RU" sz="1400" dirty="0" smtClean="0">
                <a:latin typeface="Times New Roman" panose="02020603050405020304" pitchFamily="18" charset="0"/>
                <a:cs typeface="Times New Roman" panose="02020603050405020304" pitchFamily="18" charset="0"/>
              </a:rPr>
              <a:t>Острые </a:t>
            </a:r>
            <a:r>
              <a:rPr lang="ru-RU" sz="1400" dirty="0">
                <a:latin typeface="Times New Roman" panose="02020603050405020304" pitchFamily="18" charset="0"/>
                <a:cs typeface="Times New Roman" panose="02020603050405020304" pitchFamily="18" charset="0"/>
              </a:rPr>
              <a:t>респираторные вирусные инфекции наиболее частые заболевания у детей и иметь представление о них очень важно для родителей. При этих заболеваниях поражаются органы дыхания, поэтому они и называются респираторными. Виновниками острых респираторных вирусных инфекций могут стать более трехсот разновидностей вирусов и бактерий. Наиболее часто причиной заболеваний являются вирусы гриппа, </a:t>
            </a:r>
            <a:r>
              <a:rPr lang="ru-RU" sz="1400" dirty="0" err="1">
                <a:latin typeface="Times New Roman" panose="02020603050405020304" pitchFamily="18" charset="0"/>
                <a:cs typeface="Times New Roman" panose="02020603050405020304" pitchFamily="18" charset="0"/>
              </a:rPr>
              <a:t>парагриппа</a:t>
            </a:r>
            <a:r>
              <a:rPr lang="ru-RU" sz="1400" dirty="0">
                <a:latin typeface="Times New Roman" panose="02020603050405020304" pitchFamily="18" charset="0"/>
                <a:cs typeface="Times New Roman" panose="02020603050405020304" pitchFamily="18" charset="0"/>
              </a:rPr>
              <a:t>, аденовирусы, </a:t>
            </a:r>
            <a:r>
              <a:rPr lang="ru-RU" sz="1400" dirty="0" err="1">
                <a:latin typeface="Times New Roman" panose="02020603050405020304" pitchFamily="18" charset="0"/>
                <a:cs typeface="Times New Roman" panose="02020603050405020304" pitchFamily="18" charset="0"/>
              </a:rPr>
              <a:t>риновирусы</a:t>
            </a:r>
            <a:r>
              <a:rPr lang="ru-RU" sz="1400" dirty="0">
                <a:latin typeface="Times New Roman" panose="02020603050405020304" pitchFamily="18" charset="0"/>
                <a:cs typeface="Times New Roman" panose="02020603050405020304" pitchFamily="18" charset="0"/>
              </a:rPr>
              <a:t>, респираторно-синцитиальные вирусы. Наиболее часто «простудные» заболевания отмечаются у детей со сниженным или ослабленным иммунитетом, а также у имеющих многочисленные контакты в детских дошкольных учреждениях и школах.</a:t>
            </a:r>
          </a:p>
          <a:p>
            <a:r>
              <a:rPr lang="ru-RU" sz="1400" dirty="0">
                <a:latin typeface="Times New Roman" panose="02020603050405020304" pitchFamily="18" charset="0"/>
                <a:cs typeface="Times New Roman" panose="02020603050405020304" pitchFamily="18" charset="0"/>
              </a:rPr>
              <a:t>Пути передачи инфекции: воздушно-капельный и бытовой (заражение через предметы обихода, туалетные принадлежности, детские игрушки, белье, посуду и т.д.). Вирус в воздухе сохраняет заражающую способность от 2 до 9 часов. Восприимчивость к инфекции высока и зависит от состояния иммунитета человека. Возможно и повторное заболевание, что особенно часто отмечается у ослабленных детей. Продолжительность болезни зависит от тяжести заболевания, типа вируса, наличия или отсутствия осложнений.</a:t>
            </a:r>
          </a:p>
          <a:p>
            <a:r>
              <a:rPr lang="ru-RU" sz="1400" dirty="0">
                <a:latin typeface="Times New Roman" panose="02020603050405020304" pitchFamily="18" charset="0"/>
                <a:cs typeface="Times New Roman" panose="02020603050405020304" pitchFamily="18" charset="0"/>
              </a:rPr>
              <a:t>Для гриппа характерно очень быстрое развитие клинических симптомов. Температура тела достигает максимальных значений (39°С–40°С) уже в первые 24–36 часов. Появляется головная боль, которая локализуется преимущественно в лобно-височной области, боль при движении глазных яблок, светобоязнь, боль в мышцах и суставах, нередко возникает тошнота или рвота, может снижаться артериальное давление. Сухой болезненный кашель, заложенность носа появляются, как правило, через несколько часов от начала болезни. Типичным для гриппа является развитие трахеита, сопровождающееся болезненным кашлем в области грудины.</a:t>
            </a:r>
          </a:p>
          <a:p>
            <a:r>
              <a:rPr lang="ru-RU" sz="1400" dirty="0">
                <a:latin typeface="Times New Roman" panose="02020603050405020304" pitchFamily="18" charset="0"/>
                <a:cs typeface="Times New Roman" panose="02020603050405020304" pitchFamily="18" charset="0"/>
              </a:rPr>
              <a:t>Самая большая опасность, которую влечет за собой грипп, в том числе все его штаммы — это возможные осложнения (обострение сердечных и легочных заболеваний, иногда приводящие к смертельному исходу). У ослабленных и часто болеющих детей возможно развитие воспаления легких. Родители должны знать признаки, позволяющие заподозрить пневмонию у ребенка. Температура выше 38 градусов более трех дней, кряхтящее дыхание, учащенное дыхание, втяжение податливых мест грудной клетки при вдохе, посинение губ и кожи, полный отказ от еды, беспокойство или сонливость - это признаки, требующие повторного вызова врача.</a:t>
            </a:r>
          </a:p>
        </p:txBody>
      </p:sp>
    </p:spTree>
    <p:extLst>
      <p:ext uri="{BB962C8B-B14F-4D97-AF65-F5344CB8AC3E}">
        <p14:creationId xmlns:p14="http://schemas.microsoft.com/office/powerpoint/2010/main" val="2632192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6858000" cy="9906000"/>
          </a:xfrm>
          <a:prstGeom prst="rect">
            <a:avLst/>
          </a:prstGeom>
        </p:spPr>
      </p:pic>
      <p:sp>
        <p:nvSpPr>
          <p:cNvPr id="3" name="TextBox 2"/>
          <p:cNvSpPr txBox="1"/>
          <p:nvPr/>
        </p:nvSpPr>
        <p:spPr>
          <a:xfrm>
            <a:off x="914400" y="256674"/>
            <a:ext cx="5759116" cy="9356408"/>
          </a:xfrm>
          <a:prstGeom prst="rect">
            <a:avLst/>
          </a:prstGeom>
          <a:noFill/>
        </p:spPr>
        <p:txBody>
          <a:bodyPr wrap="square" rtlCol="0">
            <a:spAutoFit/>
          </a:bodyPr>
          <a:lstStyle/>
          <a:p>
            <a:endParaRPr lang="ru-RU" sz="1400" dirty="0" smtClean="0">
              <a:latin typeface="Times New Roman" panose="02020603050405020304" pitchFamily="18" charset="0"/>
              <a:cs typeface="Times New Roman" panose="02020603050405020304" pitchFamily="18" charset="0"/>
            </a:endParaRPr>
          </a:p>
          <a:p>
            <a:pPr algn="ctr"/>
            <a:r>
              <a:rPr lang="ru-RU" sz="1400" b="1" i="1" dirty="0" smtClean="0">
                <a:latin typeface="Times New Roman" panose="02020603050405020304" pitchFamily="18" charset="0"/>
                <a:cs typeface="Times New Roman" panose="02020603050405020304" pitchFamily="18" charset="0"/>
              </a:rPr>
              <a:t>Профилактика </a:t>
            </a:r>
            <a:r>
              <a:rPr lang="ru-RU" sz="1400" b="1" i="1" dirty="0">
                <a:latin typeface="Times New Roman" panose="02020603050405020304" pitchFamily="18" charset="0"/>
                <a:cs typeface="Times New Roman" panose="02020603050405020304" pitchFamily="18" charset="0"/>
              </a:rPr>
              <a:t>гриппа и ОРВИ</a:t>
            </a:r>
          </a:p>
          <a:p>
            <a:r>
              <a:rPr lang="ru-RU" sz="1400" dirty="0">
                <a:latin typeface="Times New Roman" panose="02020603050405020304" pitchFamily="18" charset="0"/>
                <a:cs typeface="Times New Roman" panose="02020603050405020304" pitchFamily="18" charset="0"/>
              </a:rPr>
              <a:t>В период эпидемий необходимо:</a:t>
            </a:r>
          </a:p>
          <a:p>
            <a:r>
              <a:rPr lang="ru-RU" sz="1400" dirty="0" smtClean="0">
                <a:latin typeface="Times New Roman" panose="02020603050405020304" pitchFamily="18" charset="0"/>
                <a:cs typeface="Times New Roman" panose="02020603050405020304" pitchFamily="18" charset="0"/>
              </a:rPr>
              <a:t>- соблюдать </a:t>
            </a:r>
            <a:r>
              <a:rPr lang="ru-RU" sz="1400" dirty="0">
                <a:latin typeface="Times New Roman" panose="02020603050405020304" pitchFamily="18" charset="0"/>
                <a:cs typeface="Times New Roman" panose="02020603050405020304" pitchFamily="18" charset="0"/>
              </a:rPr>
              <a:t>режим учебы и отдыха, не переутомляться, больше бывать на свежем воздухе, спать достаточное время и полноценно питаться;</a:t>
            </a:r>
          </a:p>
          <a:p>
            <a:r>
              <a:rPr lang="ru-RU" sz="1400" dirty="0">
                <a:latin typeface="Times New Roman" panose="02020603050405020304" pitchFamily="18" charset="0"/>
                <a:cs typeface="Times New Roman" panose="02020603050405020304" pitchFamily="18" charset="0"/>
              </a:rPr>
              <a:t>делать утреннюю гимнастику и обтирание прохладной водой, заниматься физкультурой;</a:t>
            </a:r>
          </a:p>
          <a:p>
            <a:r>
              <a:rPr lang="ru-RU" sz="1400" dirty="0" smtClean="0">
                <a:latin typeface="Times New Roman" panose="02020603050405020304" pitchFamily="18" charset="0"/>
                <a:cs typeface="Times New Roman" panose="02020603050405020304" pitchFamily="18" charset="0"/>
              </a:rPr>
              <a:t>- при </a:t>
            </a:r>
            <a:r>
              <a:rPr lang="ru-RU" sz="1400" dirty="0">
                <a:latin typeface="Times New Roman" panose="02020603050405020304" pitchFamily="18" charset="0"/>
                <a:cs typeface="Times New Roman" panose="02020603050405020304" pitchFamily="18" charset="0"/>
              </a:rPr>
              <a:t>заболевании родственников по возможности изолировать их в отдельную комнату;</a:t>
            </a:r>
          </a:p>
          <a:p>
            <a:r>
              <a:rPr lang="ru-RU" sz="1400" dirty="0" smtClean="0">
                <a:latin typeface="Times New Roman" panose="02020603050405020304" pitchFamily="18" charset="0"/>
                <a:cs typeface="Times New Roman" panose="02020603050405020304" pitchFamily="18" charset="0"/>
              </a:rPr>
              <a:t>- тщательно </a:t>
            </a:r>
            <a:r>
              <a:rPr lang="ru-RU" sz="1400" dirty="0">
                <a:latin typeface="Times New Roman" panose="02020603050405020304" pitchFamily="18" charset="0"/>
                <a:cs typeface="Times New Roman" panose="02020603050405020304" pitchFamily="18" charset="0"/>
              </a:rPr>
              <a:t>мыть руки перед едой, по возвращении с улицы, а так же после пользования общими предметами, если в семье есть заболевший (огромная часть микробов передается через предметы общего пользования — перила в транспорте, продукты в супермаркетах и, конечно, денежные банкноты);</a:t>
            </a:r>
          </a:p>
          <a:p>
            <a:r>
              <a:rPr lang="ru-RU" sz="1400" dirty="0" smtClean="0">
                <a:latin typeface="Times New Roman" panose="02020603050405020304" pitchFamily="18" charset="0"/>
                <a:cs typeface="Times New Roman" panose="02020603050405020304" pitchFamily="18" charset="0"/>
              </a:rPr>
              <a:t>- часто </a:t>
            </a:r>
            <a:r>
              <a:rPr lang="ru-RU" sz="1400" dirty="0">
                <a:latin typeface="Times New Roman" panose="02020603050405020304" pitchFamily="18" charset="0"/>
                <a:cs typeface="Times New Roman" panose="02020603050405020304" pitchFamily="18" charset="0"/>
              </a:rPr>
              <a:t>проветривать помещение и проводить влажную уборку, спать с открытой форточкой, но избегать сквозняков;</a:t>
            </a:r>
          </a:p>
          <a:p>
            <a:r>
              <a:rPr lang="ru-RU" sz="1400" dirty="0" smtClean="0">
                <a:latin typeface="Times New Roman" panose="02020603050405020304" pitchFamily="18" charset="0"/>
                <a:cs typeface="Times New Roman" panose="02020603050405020304" pitchFamily="18" charset="0"/>
              </a:rPr>
              <a:t>- ограничить </a:t>
            </a:r>
            <a:r>
              <a:rPr lang="ru-RU" sz="1400" dirty="0">
                <a:latin typeface="Times New Roman" panose="02020603050405020304" pitchFamily="18" charset="0"/>
                <a:cs typeface="Times New Roman" panose="02020603050405020304" pitchFamily="18" charset="0"/>
              </a:rPr>
              <a:t>посещение многолюдных мест (театров, кино, супермаркетов) и массовых мероприятий, где из-за большого скопления народа вирус очень быстро распространяется;</a:t>
            </a:r>
          </a:p>
          <a:p>
            <a:r>
              <a:rPr lang="ru-RU" sz="1400" dirty="0" smtClean="0">
                <a:latin typeface="Times New Roman" panose="02020603050405020304" pitchFamily="18" charset="0"/>
                <a:cs typeface="Times New Roman" panose="02020603050405020304" pitchFamily="18" charset="0"/>
              </a:rPr>
              <a:t>- в </a:t>
            </a:r>
            <a:r>
              <a:rPr lang="ru-RU" sz="1400" dirty="0">
                <a:latin typeface="Times New Roman" panose="02020603050405020304" pitchFamily="18" charset="0"/>
                <a:cs typeface="Times New Roman" panose="02020603050405020304" pitchFamily="18" charset="0"/>
              </a:rPr>
              <a:t>период эпидемии промывать нос и полоскать горло рекомендуется не реже 2-3 раз в сутки.</a:t>
            </a:r>
          </a:p>
          <a:p>
            <a:r>
              <a:rPr lang="ru-RU" sz="1400" i="1" u="sng" dirty="0">
                <a:latin typeface="Times New Roman" panose="02020603050405020304" pitchFamily="18" charset="0"/>
                <a:cs typeface="Times New Roman" panose="02020603050405020304" pitchFamily="18" charset="0"/>
              </a:rPr>
              <a:t>Вакцинация</a:t>
            </a:r>
            <a:r>
              <a:rPr lang="ru-RU" sz="1400" dirty="0">
                <a:latin typeface="Times New Roman" panose="02020603050405020304" pitchFamily="18" charset="0"/>
                <a:cs typeface="Times New Roman" panose="02020603050405020304" pitchFamily="18" charset="0"/>
              </a:rPr>
              <a:t> - наиболее эффективная мера борьбы с гриппом.</a:t>
            </a:r>
          </a:p>
          <a:p>
            <a:r>
              <a:rPr lang="ru-RU" sz="1400" dirty="0">
                <a:latin typeface="Times New Roman" panose="02020603050405020304" pitchFamily="18" charset="0"/>
                <a:cs typeface="Times New Roman" panose="02020603050405020304" pitchFamily="18" charset="0"/>
              </a:rPr>
              <a:t>Введение в организм вакцины не может вызвать заболевание, но путем выработки защитных антител стимулирует иммунную систему для борьбы с инфекцией. Противогриппозные вакцины безопасны и обладают высокой эффективностью с точки зрения профилактики гриппа и развития осложнений. Вакцинация снижает частоту заболеваемости гриппом в среднем в 2 раза, у привитых в случае их заболевания оно протекает легче и не приводит к развитию осложнений.</a:t>
            </a:r>
          </a:p>
          <a:p>
            <a:r>
              <a:rPr lang="ru-RU" sz="1400" dirty="0">
                <a:latin typeface="Times New Roman" panose="02020603050405020304" pitchFamily="18" charset="0"/>
                <a:cs typeface="Times New Roman" panose="02020603050405020304" pitchFamily="18" charset="0"/>
              </a:rPr>
              <a:t>Вакцины нового поколения разрешено применять как у взрослых, так и у детей. Вакцины подтвердили свою высокую результативность и отличную переносимость. Это особенно важно для детей с хроническими заболеваниями органов дыхания, сердечно-сосудистой системы, патологией центральной нервной системы.</a:t>
            </a:r>
          </a:p>
          <a:p>
            <a:r>
              <a:rPr lang="ru-RU" sz="1400" dirty="0">
                <a:latin typeface="Times New Roman" panose="02020603050405020304" pitchFamily="18" charset="0"/>
                <a:cs typeface="Times New Roman" panose="02020603050405020304" pitchFamily="18" charset="0"/>
              </a:rPr>
              <a:t>Прививку против гриппа лучше проводить осенью перед началом гриппозного сезона, чтобы у человека выработался иммунитет. В среднем для обеспечения надежной защиты от гриппа требуется 2-3 недели, а ослабленным людям - 1 – 1,5 месяца.</a:t>
            </a:r>
          </a:p>
          <a:p>
            <a:r>
              <a:rPr lang="ru-RU" sz="1400" dirty="0">
                <a:latin typeface="Times New Roman" panose="02020603050405020304" pitchFamily="18" charset="0"/>
                <a:cs typeface="Times New Roman" panose="02020603050405020304" pitchFamily="18" charset="0"/>
              </a:rPr>
              <a:t>Прививка, сделанная в прошлом году, не защитит от гриппа, так как приобретенный иммунитет не продолжителен.</a:t>
            </a:r>
          </a:p>
          <a:p>
            <a:r>
              <a:rPr lang="ru-RU" sz="1400" dirty="0">
                <a:latin typeface="Times New Roman" panose="02020603050405020304" pitchFamily="18" charset="0"/>
                <a:cs typeface="Times New Roman" panose="02020603050405020304" pitchFamily="18" charset="0"/>
              </a:rPr>
              <a:t>В настоящее время в России зарегистрированы и разрешены к применению различные препараты живых и инактивированных гриппозных вакцин</a:t>
            </a:r>
            <a:r>
              <a:rPr lang="ru-RU" sz="1400" dirty="0" smtClean="0">
                <a:latin typeface="Times New Roman" panose="02020603050405020304" pitchFamily="18" charset="0"/>
                <a:cs typeface="Times New Roman" panose="02020603050405020304" pitchFamily="18" charset="0"/>
              </a:rPr>
              <a:t>.</a:t>
            </a: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5901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6858000" cy="9906000"/>
          </a:xfrm>
          <a:prstGeom prst="rect">
            <a:avLst/>
          </a:prstGeom>
        </p:spPr>
      </p:pic>
      <p:sp>
        <p:nvSpPr>
          <p:cNvPr id="3" name="TextBox 2"/>
          <p:cNvSpPr txBox="1"/>
          <p:nvPr/>
        </p:nvSpPr>
        <p:spPr>
          <a:xfrm>
            <a:off x="946484" y="352926"/>
            <a:ext cx="5614737" cy="7263527"/>
          </a:xfrm>
          <a:prstGeom prst="rect">
            <a:avLst/>
          </a:prstGeom>
          <a:noFill/>
        </p:spPr>
        <p:txBody>
          <a:bodyPr wrap="square" rtlCol="0">
            <a:spAutoFit/>
          </a:bodyPr>
          <a:lstStyle/>
          <a:p>
            <a:r>
              <a:rPr lang="ru-RU" sz="1400" b="1" i="1" dirty="0">
                <a:latin typeface="Times New Roman" panose="02020603050405020304" pitchFamily="18" charset="0"/>
                <a:cs typeface="Times New Roman" panose="02020603050405020304" pitchFamily="18" charset="0"/>
              </a:rPr>
              <a:t>Общие принципы лечения гриппа и ОРВИ</a:t>
            </a:r>
          </a:p>
          <a:p>
            <a:r>
              <a:rPr lang="ru-RU" sz="1400" dirty="0" smtClean="0">
                <a:latin typeface="Times New Roman" panose="02020603050405020304" pitchFamily="18" charset="0"/>
                <a:cs typeface="Times New Roman" panose="02020603050405020304" pitchFamily="18" charset="0"/>
              </a:rPr>
              <a:t>- Необходимо </a:t>
            </a:r>
            <a:r>
              <a:rPr lang="ru-RU" sz="1400" dirty="0">
                <a:latin typeface="Times New Roman" panose="02020603050405020304" pitchFamily="18" charset="0"/>
                <a:cs typeface="Times New Roman" panose="02020603050405020304" pitchFamily="18" charset="0"/>
              </a:rPr>
              <a:t>отметить, что самолечение при гриппе недопустимо, особенно для детей и лиц пожилого возраста. </a:t>
            </a:r>
            <a:endParaRPr lang="ru-RU" sz="1400" dirty="0" smtClean="0">
              <a:latin typeface="Times New Roman" panose="02020603050405020304" pitchFamily="18" charset="0"/>
              <a:cs typeface="Times New Roman" panose="02020603050405020304" pitchFamily="18" charset="0"/>
            </a:endParaRPr>
          </a:p>
          <a:p>
            <a:r>
              <a:rPr lang="ru-RU" sz="1400" dirty="0" smtClean="0">
                <a:latin typeface="Times New Roman" panose="02020603050405020304" pitchFamily="18" charset="0"/>
                <a:cs typeface="Times New Roman" panose="02020603050405020304" pitchFamily="18" charset="0"/>
              </a:rPr>
              <a:t>-Предугадать </a:t>
            </a:r>
            <a:r>
              <a:rPr lang="ru-RU" sz="1400" dirty="0">
                <a:latin typeface="Times New Roman" panose="02020603050405020304" pitchFamily="18" charset="0"/>
                <a:cs typeface="Times New Roman" panose="02020603050405020304" pitchFamily="18" charset="0"/>
              </a:rPr>
              <a:t>течение гриппа невозможно, а осложнения могут быть самыми различными. Только врач может правильно оценить состояние больного. Поэтому необходимо сразу вызвать врача. Лекарственные препараты должен назначить врач.</a:t>
            </a:r>
          </a:p>
          <a:p>
            <a:r>
              <a:rPr lang="ru-RU" sz="1400" dirty="0">
                <a:latin typeface="Times New Roman" panose="02020603050405020304" pitchFamily="18" charset="0"/>
                <a:cs typeface="Times New Roman" panose="02020603050405020304" pitchFamily="18" charset="0"/>
              </a:rPr>
              <a:t>Какие медикаменты нужны ребенку - решает врач в зависимости от состояния организма. Выбор и назначение лекарств зависят также от признаков и тяжести заболевания.</a:t>
            </a:r>
          </a:p>
          <a:p>
            <a:r>
              <a:rPr lang="ru-RU" sz="1400" dirty="0">
                <a:latin typeface="Times New Roman" panose="02020603050405020304" pitchFamily="18" charset="0"/>
                <a:cs typeface="Times New Roman" panose="02020603050405020304" pitchFamily="18" charset="0"/>
              </a:rPr>
              <a:t>Режим больного должен соответствовать его состоянию - постельный в тяжелых случаях, полупостельный при улучшении состояния и обычный - через один-два дня после падения температуры. Температура в комнате должна быть 20-21ºС, а во время сна - ниже; частое проветривание облегчает дыхание, уменьшает насморк.</a:t>
            </a:r>
          </a:p>
          <a:p>
            <a:r>
              <a:rPr lang="ru-RU" sz="1400" dirty="0">
                <a:latin typeface="Times New Roman" panose="02020603050405020304" pitchFamily="18" charset="0"/>
                <a:cs typeface="Times New Roman" panose="02020603050405020304" pitchFamily="18" charset="0"/>
              </a:rPr>
              <a:t>Не спешите снижать температуру, если она не превышает 38°С, так как это своеобразная защитная реакция организма от микробов.</a:t>
            </a:r>
          </a:p>
          <a:p>
            <a:r>
              <a:rPr lang="ru-RU" sz="1400" dirty="0">
                <a:latin typeface="Times New Roman" panose="02020603050405020304" pitchFamily="18" charset="0"/>
                <a:cs typeface="Times New Roman" panose="02020603050405020304" pitchFamily="18" charset="0"/>
              </a:rPr>
              <a:t>Питание не требует особой коррекции. Если ребенок не ест, не надо настаивать - при улучшении состояния аппетит восстановится.</a:t>
            </a:r>
          </a:p>
          <a:p>
            <a:r>
              <a:rPr lang="ru-RU" sz="1400" dirty="0">
                <a:latin typeface="Times New Roman" panose="02020603050405020304" pitchFamily="18" charset="0"/>
                <a:cs typeface="Times New Roman" panose="02020603050405020304" pitchFamily="18" charset="0"/>
              </a:rPr>
              <a:t>Питьевой режим имеет немаловажное значение. Больной теряет много жидкости с потом, при дыхании, поэтому он должен много пить: чай, морсы, овощные отвары. Растворы для приема внутрь, продающиеся в аптеках, лучше давать пополам с чаем, соком, кипяченой водой.</a:t>
            </a:r>
          </a:p>
          <a:p>
            <a:r>
              <a:rPr lang="ru-RU" sz="1400" dirty="0">
                <a:latin typeface="Times New Roman" panose="02020603050405020304" pitchFamily="18" charset="0"/>
                <a:cs typeface="Times New Roman" panose="02020603050405020304" pitchFamily="18" charset="0"/>
              </a:rPr>
              <a:t>Повторный вызов врача необходим в следующих ситуациях: сохранение температуры выше 38°С в течение двух-трех дней после начала лечения, усиление беспокойства или чрезмерной сонливости, появление рвоты и нарушения сознания, появление признаков стеноза гортани или пневмонии.</a:t>
            </a:r>
          </a:p>
          <a:p>
            <a:r>
              <a:rPr lang="ru-RU" sz="1400" dirty="0">
                <a:latin typeface="Times New Roman" panose="02020603050405020304" pitchFamily="18" charset="0"/>
                <a:cs typeface="Times New Roman" panose="02020603050405020304" pitchFamily="18" charset="0"/>
              </a:rPr>
              <a:t>Больной должен быть изолирован сроком на 7 дней, в домашних условиях – в отдельной комнате.</a:t>
            </a:r>
          </a:p>
          <a:p>
            <a:r>
              <a:rPr lang="ru-RU" sz="1400" dirty="0">
                <a:latin typeface="Times New Roman" panose="02020603050405020304" pitchFamily="18" charset="0"/>
                <a:cs typeface="Times New Roman" panose="02020603050405020304" pitchFamily="18" charset="0"/>
              </a:rPr>
              <a:t>Предметы обихода, посуду, а также полы протирать дезинфицирующими средствами, обслуживание больного проводить в марлевой повязке в 4-6 слоев</a:t>
            </a:r>
            <a:r>
              <a:rPr lang="ru-RU"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448960640"/>
      </p:ext>
    </p:extLst>
  </p:cSld>
  <p:clrMapOvr>
    <a:masterClrMapping/>
  </p:clrMapOvr>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TotalTime>
  <Words>376</Words>
  <Application>Microsoft Office PowerPoint</Application>
  <PresentationFormat>Лист A4 (210x297 мм)</PresentationFormat>
  <Paragraphs>34</Paragraphs>
  <Slides>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4</vt:i4>
      </vt:variant>
    </vt:vector>
  </HeadingPairs>
  <TitlesOfParts>
    <vt:vector size="9" baseType="lpstr">
      <vt:lpstr>Arial</vt:lpstr>
      <vt:lpstr>Calibri</vt:lpstr>
      <vt:lpstr>Calibri Light</vt:lpstr>
      <vt:lpstr>Times New Roman</vt:lpstr>
      <vt:lpstr>Тема Office</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Сергей Боянов</dc:creator>
  <cp:lastModifiedBy>Сергей Боянов</cp:lastModifiedBy>
  <cp:revision>2</cp:revision>
  <dcterms:created xsi:type="dcterms:W3CDTF">2021-10-18T07:44:54Z</dcterms:created>
  <dcterms:modified xsi:type="dcterms:W3CDTF">2021-10-19T06:48:58Z</dcterms:modified>
</cp:coreProperties>
</file>